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5" autoAdjust="0"/>
    <p:restoredTop sz="94660"/>
  </p:normalViewPr>
  <p:slideViewPr>
    <p:cSldViewPr snapToGrid="0">
      <p:cViewPr varScale="1">
        <p:scale>
          <a:sx n="88" d="100"/>
          <a:sy n="88" d="100"/>
        </p:scale>
        <p:origin x="758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F31F27-DE6C-4812-A370-3929B41EA1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D4B733E-F434-44F8-A2EE-C714D5F28B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F43B3F-3B74-477D-8964-5159F2D0E5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1317F-B2E4-4BF0-9407-1FE4B3B86D6B}" type="datetimeFigureOut">
              <a:rPr lang="en-US" smtClean="0"/>
              <a:t>11/26/2019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77EE54-8819-4C5F-AD19-2851ED0E7D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39C13F-70FA-4839-B76D-C4ED0A0E64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4C7F0-C02A-4BF1-9057-D181A28222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1940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1BFB06-468F-4EB2-AED0-2F28A4AD96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730653B-DB32-4C0D-873B-0E07983953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C9BCA4-458B-4BB9-96A9-92A6DDD735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1317F-B2E4-4BF0-9407-1FE4B3B86D6B}" type="datetimeFigureOut">
              <a:rPr lang="en-US" smtClean="0"/>
              <a:t>11/26/2019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2ADEC5-4905-4054-BDDE-245D4D2A81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CE5BA2-AF3F-4E44-B345-31C7D61995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4C7F0-C02A-4BF1-9057-D181A28222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872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E8F0FBF-5B2B-446F-9AB2-0839180B45E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F7F3B05-B498-4072-B234-CF433ECF02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6BAC7C-8445-4C81-8837-05E2B98950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1317F-B2E4-4BF0-9407-1FE4B3B86D6B}" type="datetimeFigureOut">
              <a:rPr lang="en-US" smtClean="0"/>
              <a:t>11/26/2019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3D7BF2-4840-4E19-B512-D758B051E6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818B7B-181A-4026-A975-E6577BBE9C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4C7F0-C02A-4BF1-9057-D181A28222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5464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B555EB-23C0-4B1E-A9A1-FCBD72701A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E73D11-CD14-4170-BABB-35F8AAAD71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581331-ECCF-472F-BE8B-744377E939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1317F-B2E4-4BF0-9407-1FE4B3B86D6B}" type="datetimeFigureOut">
              <a:rPr lang="en-US" smtClean="0"/>
              <a:t>11/26/2019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8E871B-D2C3-4B19-BC5C-0F7ED3316F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1FE75E-D46D-417D-9B07-AD0315CC40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4C7F0-C02A-4BF1-9057-D181A28222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5917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E3229A-D0F6-4BAE-83B3-60FBF736D0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F8378A-2824-4510-8424-6F8B8F533F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5C7F38-3296-4611-AB3C-9B33455BDF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1317F-B2E4-4BF0-9407-1FE4B3B86D6B}" type="datetimeFigureOut">
              <a:rPr lang="en-US" smtClean="0"/>
              <a:t>11/26/2019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D5AA26-3462-44C0-8C16-44007F41D7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5EE2A6-8040-4F65-B681-20988D8970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4C7F0-C02A-4BF1-9057-D181A28222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8384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1D297A-029D-4F91-B2C9-00D375A4DF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0A0EC0-0DF2-456B-ACF7-958F39525D7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3F0D12E-84BE-4A61-94FD-72F516B5A0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BE9F46-974C-43A8-8A12-637766FA00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1317F-B2E4-4BF0-9407-1FE4B3B86D6B}" type="datetimeFigureOut">
              <a:rPr lang="en-US" smtClean="0"/>
              <a:t>11/26/2019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46CF49-90AB-43C4-BAF2-1B038AF7BC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4564A5A-3180-44BC-B204-99D4796324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4C7F0-C02A-4BF1-9057-D181A28222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83140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F1C548-CDCF-4F25-A093-C70FEED4B5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CA7801-5401-4407-A5AF-5F7FED2E2D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BC76B1E-80D1-4148-BCDE-3344B52B6A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778A0AD-BE2F-4333-938C-D002C08621A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8DA0230-6D09-4ED6-9817-E6542DE256F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AA1A1CE-61F8-4609-A58A-4BE5CE1772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1317F-B2E4-4BF0-9407-1FE4B3B86D6B}" type="datetimeFigureOut">
              <a:rPr lang="en-US" smtClean="0"/>
              <a:t>11/26/2019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1D0E2A3-148C-4558-ACC0-9CE7AA3C81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7509369-3B4B-459D-97B0-60DD6A2F92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4C7F0-C02A-4BF1-9057-D181A28222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85606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CC4C92-302D-4C1F-ADB6-38953D61D9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13DF9CA-4565-4332-9C7A-0F9BFDC39A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1317F-B2E4-4BF0-9407-1FE4B3B86D6B}" type="datetimeFigureOut">
              <a:rPr lang="en-US" smtClean="0"/>
              <a:t>11/26/2019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B3CD952-CDD4-4CB3-9A92-339A92823E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D0E28A0-44BF-4704-A25E-E47257B031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4C7F0-C02A-4BF1-9057-D181A28222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7213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B42F017-2B28-4439-A83E-27385C25A9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1317F-B2E4-4BF0-9407-1FE4B3B86D6B}" type="datetimeFigureOut">
              <a:rPr lang="en-US" smtClean="0"/>
              <a:t>11/26/2019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99FDBB6-01FF-41C0-BD98-6313A42DBB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5BFF68E-6408-4626-AA4A-DF997655F9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4C7F0-C02A-4BF1-9057-D181A28222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446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8487FD-9934-4484-8CE2-5436D31220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580F55-4A9A-483C-ACF4-1622D21957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DF79CB6-B4AD-41DA-B328-EC2EB97D32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20038F7-885F-40A0-A1B7-BB476F4CA1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1317F-B2E4-4BF0-9407-1FE4B3B86D6B}" type="datetimeFigureOut">
              <a:rPr lang="en-US" smtClean="0"/>
              <a:t>11/26/2019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CB6630-A148-4215-82A0-CE137BBC44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D03A2A9-E07E-4891-9515-57F4598FF9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4C7F0-C02A-4BF1-9057-D181A28222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8732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C936DD-EFA4-4407-8A46-B559BBFBB8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0D795A0-AD01-4024-9B4B-EB6A10727C0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35E42FD-EC4B-4F51-A7DB-DAB56A5E9D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73B7AC-C943-46C5-952E-3CCAE2BC79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1317F-B2E4-4BF0-9407-1FE4B3B86D6B}" type="datetimeFigureOut">
              <a:rPr lang="en-US" smtClean="0"/>
              <a:t>11/26/2019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8B9BFEB-99C2-404F-B156-94D9E7FBDE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3DC90BB-9CE7-46BA-91BE-99A9060FB8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F4C7F0-C02A-4BF1-9057-D181A28222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041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095AD5A-5C9A-4602-87E4-2469682190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946E21-B30A-461F-8B62-873390B27B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B114BB-680C-4E15-B852-C39B0FDE837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D1317F-B2E4-4BF0-9407-1FE4B3B86D6B}" type="datetimeFigureOut">
              <a:rPr lang="en-US" smtClean="0"/>
              <a:t>11/26/2019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6CCAC7-EFC2-4A01-A23F-FCFB89ED74F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D2FE8A-F377-40E9-B77F-4C0511CE02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F4C7F0-C02A-4BF1-9057-D181A28222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6703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iasaglobal.org/wp-content/uploads/2018/10/BENEFIT-DEPENDENCY-CANVAS.pptx" TargetMode="Externa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Relationship Id="rId6" Type="http://schemas.microsoft.com/office/2007/relationships/hdphoto" Target="../media/hdphoto1.wdp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3566D74-7A6B-4875-9F40-F016D499DEBD}"/>
              </a:ext>
            </a:extLst>
          </p:cNvPr>
          <p:cNvSpPr/>
          <p:nvPr/>
        </p:nvSpPr>
        <p:spPr>
          <a:xfrm>
            <a:off x="691052" y="567752"/>
            <a:ext cx="10944431" cy="5671733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en-IE" sz="12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16E5560-8BF4-4A88-8F65-DAE8F45FB5E2}"/>
              </a:ext>
            </a:extLst>
          </p:cNvPr>
          <p:cNvSpPr txBox="1"/>
          <p:nvPr/>
        </p:nvSpPr>
        <p:spPr>
          <a:xfrm>
            <a:off x="634542" y="198420"/>
            <a:ext cx="36231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dirty="0">
                <a:latin typeface="Century Gothic" panose="020B0502020202020204" pitchFamily="34" charset="0"/>
              </a:rPr>
              <a:t>BENEFIT DEPENDENCY CANVAS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63FAD61D-AA63-43C0-8D0B-F7343AF8FE55}"/>
              </a:ext>
            </a:extLst>
          </p:cNvPr>
          <p:cNvSpPr/>
          <p:nvPr/>
        </p:nvSpPr>
        <p:spPr>
          <a:xfrm>
            <a:off x="7245930" y="147716"/>
            <a:ext cx="2051755" cy="360275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IE" sz="800" dirty="0">
                <a:solidFill>
                  <a:schemeClr val="tx1"/>
                </a:solidFill>
                <a:latin typeface="Century Gothic" panose="020B0502020202020204" pitchFamily="34" charset="0"/>
              </a:rPr>
              <a:t>DESIGNED BY: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A9C77FE2-00F1-4397-8DB1-E5706CE482CC}"/>
              </a:ext>
            </a:extLst>
          </p:cNvPr>
          <p:cNvSpPr/>
          <p:nvPr/>
        </p:nvSpPr>
        <p:spPr>
          <a:xfrm>
            <a:off x="9548413" y="153312"/>
            <a:ext cx="1018558" cy="360275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IE" sz="800" dirty="0">
                <a:solidFill>
                  <a:schemeClr val="tx1"/>
                </a:solidFill>
                <a:latin typeface="Century Gothic" panose="020B0502020202020204" pitchFamily="34" charset="0"/>
              </a:rPr>
              <a:t>DATE: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7067E9C1-340B-4B0E-ACA5-D98B83F11F2B}"/>
              </a:ext>
            </a:extLst>
          </p:cNvPr>
          <p:cNvSpPr/>
          <p:nvPr/>
        </p:nvSpPr>
        <p:spPr>
          <a:xfrm>
            <a:off x="10616924" y="153311"/>
            <a:ext cx="1018558" cy="360275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IE" sz="800" dirty="0">
                <a:solidFill>
                  <a:schemeClr val="tx1"/>
                </a:solidFill>
                <a:latin typeface="Century Gothic" panose="020B0502020202020204" pitchFamily="34" charset="0"/>
              </a:rPr>
              <a:t>VERSION: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DCB4E0E-59AF-4C5C-8A3C-F5ECAA11B276}"/>
              </a:ext>
            </a:extLst>
          </p:cNvPr>
          <p:cNvSpPr/>
          <p:nvPr/>
        </p:nvSpPr>
        <p:spPr>
          <a:xfrm>
            <a:off x="634542" y="6233432"/>
            <a:ext cx="955027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E" sz="800" dirty="0">
                <a:latin typeface="Century Gothic" panose="020B0502020202020204" pitchFamily="34" charset="0"/>
              </a:rPr>
              <a:t>Last updated on 21 April 2018 Download a copy of this canvas at </a:t>
            </a:r>
            <a:r>
              <a:rPr lang="en-IE" sz="800" dirty="0">
                <a:latin typeface="Century Gothic" panose="020B0502020202020204" pitchFamily="34" charset="0"/>
                <a:hlinkClick r:id="rId3"/>
              </a:rPr>
              <a:t>https://iasaglobal.org/wp-content/uploads/2018/10/BENEFIT-DEPENDENCY-CANVAS.pptx</a:t>
            </a:r>
            <a:r>
              <a:rPr lang="en-IE" sz="800" dirty="0">
                <a:latin typeface="Century Gothic" panose="020B0502020202020204" pitchFamily="34" charset="0"/>
              </a:rPr>
              <a:t> </a:t>
            </a:r>
          </a:p>
          <a:p>
            <a:r>
              <a:rPr lang="en-IE" sz="800" b="1" dirty="0">
                <a:latin typeface="Century Gothic" panose="020B0502020202020204" pitchFamily="34" charset="0"/>
              </a:rPr>
              <a:t>BDN Canvas </a:t>
            </a:r>
            <a:r>
              <a:rPr lang="en-IE" sz="800" dirty="0">
                <a:latin typeface="Century Gothic" panose="020B0502020202020204" pitchFamily="34" charset="0"/>
              </a:rPr>
              <a:t>Version: </a:t>
            </a:r>
            <a:r>
              <a:rPr lang="en-IE" sz="800" b="1" dirty="0">
                <a:latin typeface="Century Gothic" panose="020B0502020202020204" pitchFamily="34" charset="0"/>
              </a:rPr>
              <a:t>0.1</a:t>
            </a:r>
            <a:r>
              <a:rPr lang="en-IE" sz="800" dirty="0">
                <a:latin typeface="Century Gothic" panose="020B0502020202020204" pitchFamily="34" charset="0"/>
              </a:rPr>
              <a:t> Designed By: </a:t>
            </a:r>
            <a:r>
              <a:rPr lang="en-IE" sz="800" b="1" dirty="0">
                <a:latin typeface="Century Gothic" panose="020B0502020202020204" pitchFamily="34" charset="0"/>
              </a:rPr>
              <a:t>Gar Mac Críosta Agent ∆</a:t>
            </a:r>
            <a:r>
              <a:rPr lang="en-IE" sz="800" dirty="0">
                <a:latin typeface="Century Gothic" panose="020B0502020202020204" pitchFamily="34" charset="0"/>
              </a:rPr>
              <a:t> for </a:t>
            </a:r>
            <a:r>
              <a:rPr lang="en-IE" sz="800" b="1" dirty="0">
                <a:latin typeface="Century Gothic" panose="020B0502020202020204" pitchFamily="34" charset="0"/>
              </a:rPr>
              <a:t>IASA Global </a:t>
            </a:r>
          </a:p>
          <a:p>
            <a:r>
              <a:rPr lang="en-IE" sz="800" dirty="0">
                <a:latin typeface="Century Gothic" panose="020B0502020202020204" pitchFamily="34" charset="0"/>
              </a:rPr>
              <a:t>Inspired by:</a:t>
            </a:r>
            <a:r>
              <a:rPr lang="en-IE" sz="800" b="1" dirty="0">
                <a:latin typeface="Century Gothic" panose="020B0502020202020204" pitchFamily="34" charset="0"/>
              </a:rPr>
              <a:t> Joe </a:t>
            </a:r>
            <a:r>
              <a:rPr lang="en-IE" sz="800" b="1" dirty="0" err="1">
                <a:latin typeface="Century Gothic" panose="020B0502020202020204" pitchFamily="34" charset="0"/>
              </a:rPr>
              <a:t>Peppard</a:t>
            </a:r>
            <a:r>
              <a:rPr lang="en-IE" sz="800" b="1" dirty="0">
                <a:latin typeface="Century Gothic" panose="020B0502020202020204" pitchFamily="34" charset="0"/>
              </a:rPr>
              <a:t>/John Ward </a:t>
            </a:r>
            <a:r>
              <a:rPr lang="en-US" altLang="en-US" sz="800" dirty="0" err="1">
                <a:latin typeface="Comic Sans MS" panose="030F0702030302020204" pitchFamily="66" charset="0"/>
              </a:rPr>
              <a:t>Cranfield</a:t>
            </a:r>
            <a:r>
              <a:rPr lang="en-US" altLang="en-US" sz="800" dirty="0">
                <a:latin typeface="Comic Sans MS" panose="030F0702030302020204" pitchFamily="66" charset="0"/>
              </a:rPr>
              <a:t> University School of Management</a:t>
            </a:r>
            <a:endParaRPr lang="en-IE" sz="800" b="1" dirty="0">
              <a:latin typeface="Century Gothic" panose="020B0502020202020204" pitchFamily="34" charset="0"/>
            </a:endParaRPr>
          </a:p>
          <a:p>
            <a:r>
              <a:rPr lang="en-IE" sz="800" dirty="0">
                <a:latin typeface="Century Gothic" panose="020B0502020202020204" pitchFamily="34" charset="0"/>
              </a:rPr>
              <a:t>This work is licensed under a Creative Commons Attribution-</a:t>
            </a:r>
            <a:r>
              <a:rPr lang="en-IE" sz="800" dirty="0" err="1">
                <a:latin typeface="Century Gothic" panose="020B0502020202020204" pitchFamily="34" charset="0"/>
              </a:rPr>
              <a:t>ShareAlike</a:t>
            </a:r>
            <a:r>
              <a:rPr lang="en-IE" sz="800" dirty="0">
                <a:latin typeface="Century Gothic" panose="020B0502020202020204" pitchFamily="34" charset="0"/>
              </a:rPr>
              <a:t> 4.0 International License. http://creativecommons.org/licenses/by-sa/4.0</a:t>
            </a:r>
          </a:p>
        </p:txBody>
      </p:sp>
      <p:pic>
        <p:nvPicPr>
          <p:cNvPr id="20" name="Picture 19">
            <a:extLst>
              <a:ext uri="{FF2B5EF4-FFF2-40B4-BE49-F238E27FC236}">
                <a16:creationId xmlns:a16="http://schemas.microsoft.com/office/drawing/2014/main" id="{35D992AD-5BD5-4F6A-B03F-B1D3E75FE6D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54813" y="6339392"/>
            <a:ext cx="762000" cy="268433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498ED25A-F57C-4E4D-A7B7-86293829204F}"/>
              </a:ext>
            </a:extLst>
          </p:cNvPr>
          <p:cNvPicPr>
            <a:picLocks noChangeAspect="1"/>
          </p:cNvPicPr>
          <p:nvPr/>
        </p:nvPicPr>
        <p:blipFill>
          <a:blip r:embed="rId5" cstate="screen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456300" y="6339392"/>
            <a:ext cx="1179182" cy="268433"/>
          </a:xfrm>
          <a:prstGeom prst="rect">
            <a:avLst/>
          </a:prstGeom>
        </p:spPr>
      </p:pic>
      <p:sp>
        <p:nvSpPr>
          <p:cNvPr id="113" name="Rectangle 112">
            <a:extLst>
              <a:ext uri="{FF2B5EF4-FFF2-40B4-BE49-F238E27FC236}">
                <a16:creationId xmlns:a16="http://schemas.microsoft.com/office/drawing/2014/main" id="{EB93371D-A8DD-4E4F-B1A3-B3C7853A6342}"/>
              </a:ext>
            </a:extLst>
          </p:cNvPr>
          <p:cNvSpPr/>
          <p:nvPr/>
        </p:nvSpPr>
        <p:spPr>
          <a:xfrm>
            <a:off x="5144222" y="147716"/>
            <a:ext cx="2051755" cy="360275"/>
          </a:xfrm>
          <a:prstGeom prst="rect">
            <a:avLst/>
          </a:prstGeom>
          <a:solidFill>
            <a:schemeClr val="bg1">
              <a:lumMod val="85000"/>
            </a:schemeClr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IE" sz="800" dirty="0">
                <a:solidFill>
                  <a:schemeClr val="tx1"/>
                </a:solidFill>
                <a:latin typeface="Century Gothic" panose="020B0502020202020204" pitchFamily="34" charset="0"/>
              </a:rPr>
              <a:t>DOMAIN:</a:t>
            </a:r>
          </a:p>
        </p:txBody>
      </p:sp>
      <p:sp>
        <p:nvSpPr>
          <p:cNvPr id="115" name="Rectangle 5">
            <a:extLst>
              <a:ext uri="{FF2B5EF4-FFF2-40B4-BE49-F238E27FC236}">
                <a16:creationId xmlns:a16="http://schemas.microsoft.com/office/drawing/2014/main" id="{DADAA5F1-C6D6-4A56-8107-AFBEB8C321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1666" y="633745"/>
            <a:ext cx="1215169" cy="2867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488" tIns="44450" rIns="90488" bIns="4445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lnSpc>
                <a:spcPct val="80000"/>
              </a:lnSpc>
            </a:pPr>
            <a:r>
              <a:rPr lang="en-GB" altLang="en-US" sz="800" b="1" dirty="0">
                <a:latin typeface="Century Gothic" panose="020B0502020202020204" pitchFamily="34" charset="0"/>
              </a:rPr>
              <a:t>DIGITAL </a:t>
            </a:r>
          </a:p>
          <a:p>
            <a:pPr>
              <a:lnSpc>
                <a:spcPct val="80000"/>
              </a:lnSpc>
            </a:pPr>
            <a:r>
              <a:rPr lang="en-GB" altLang="en-US" sz="800" b="1" dirty="0">
                <a:latin typeface="Century Gothic" panose="020B0502020202020204" pitchFamily="34" charset="0"/>
              </a:rPr>
              <a:t>ENABLERS</a:t>
            </a:r>
          </a:p>
        </p:txBody>
      </p:sp>
      <p:sp>
        <p:nvSpPr>
          <p:cNvPr id="116" name="Rectangle 6">
            <a:extLst>
              <a:ext uri="{FF2B5EF4-FFF2-40B4-BE49-F238E27FC236}">
                <a16:creationId xmlns:a16="http://schemas.microsoft.com/office/drawing/2014/main" id="{C7BCEC06-642D-485D-BE3E-2C523223F6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92601" y="627602"/>
            <a:ext cx="852632" cy="2867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488" tIns="44450" rIns="90488" bIns="4445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GB" altLang="en-US" sz="800" b="1" dirty="0">
                <a:latin typeface="Century Gothic" panose="020B0502020202020204" pitchFamily="34" charset="0"/>
              </a:rPr>
              <a:t>ENABLING</a:t>
            </a:r>
          </a:p>
          <a:p>
            <a:pPr algn="ctr">
              <a:lnSpc>
                <a:spcPct val="80000"/>
              </a:lnSpc>
            </a:pPr>
            <a:r>
              <a:rPr lang="en-GB" altLang="en-US" sz="800" b="1" dirty="0">
                <a:latin typeface="Century Gothic" panose="020B0502020202020204" pitchFamily="34" charset="0"/>
              </a:rPr>
              <a:t>CHANGES</a:t>
            </a:r>
          </a:p>
        </p:txBody>
      </p:sp>
      <p:sp>
        <p:nvSpPr>
          <p:cNvPr id="117" name="Rectangle 7">
            <a:extLst>
              <a:ext uri="{FF2B5EF4-FFF2-40B4-BE49-F238E27FC236}">
                <a16:creationId xmlns:a16="http://schemas.microsoft.com/office/drawing/2014/main" id="{C7C75740-A5A3-4837-A4C7-6ACBBB33D2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99743" y="622715"/>
            <a:ext cx="676469" cy="2867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GB" altLang="en-US" sz="800" b="1" dirty="0">
                <a:latin typeface="Century Gothic" panose="020B0502020202020204" pitchFamily="34" charset="0"/>
              </a:rPr>
              <a:t>BUSINESS</a:t>
            </a:r>
          </a:p>
          <a:p>
            <a:pPr algn="ctr">
              <a:lnSpc>
                <a:spcPct val="80000"/>
              </a:lnSpc>
            </a:pPr>
            <a:r>
              <a:rPr lang="en-GB" altLang="en-US" sz="800" b="1" dirty="0">
                <a:latin typeface="Century Gothic" panose="020B0502020202020204" pitchFamily="34" charset="0"/>
              </a:rPr>
              <a:t>CHANGES</a:t>
            </a:r>
          </a:p>
        </p:txBody>
      </p:sp>
      <p:sp>
        <p:nvSpPr>
          <p:cNvPr id="118" name="Rectangle 8">
            <a:extLst>
              <a:ext uri="{FF2B5EF4-FFF2-40B4-BE49-F238E27FC236}">
                <a16:creationId xmlns:a16="http://schemas.microsoft.com/office/drawing/2014/main" id="{2A3CCF82-658A-4D93-90F1-E399E8B43C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30722" y="621442"/>
            <a:ext cx="623570" cy="2867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GB" altLang="en-US" sz="800" b="1" dirty="0">
                <a:latin typeface="Century Gothic" panose="020B0502020202020204" pitchFamily="34" charset="0"/>
              </a:rPr>
              <a:t>BUSINESS</a:t>
            </a:r>
          </a:p>
          <a:p>
            <a:pPr algn="ctr">
              <a:lnSpc>
                <a:spcPct val="80000"/>
              </a:lnSpc>
            </a:pPr>
            <a:r>
              <a:rPr lang="en-GB" altLang="en-US" sz="800" b="1" dirty="0">
                <a:latin typeface="Century Gothic" panose="020B0502020202020204" pitchFamily="34" charset="0"/>
              </a:rPr>
              <a:t>BENEFITS</a:t>
            </a:r>
          </a:p>
        </p:txBody>
      </p:sp>
      <p:sp>
        <p:nvSpPr>
          <p:cNvPr id="119" name="Rectangle 9">
            <a:extLst>
              <a:ext uri="{FF2B5EF4-FFF2-40B4-BE49-F238E27FC236}">
                <a16:creationId xmlns:a16="http://schemas.microsoft.com/office/drawing/2014/main" id="{8C9464A3-88D3-4B28-9D29-F344FEB529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68488" y="612864"/>
            <a:ext cx="772649" cy="2867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GB" altLang="en-US" sz="800" b="1" dirty="0">
                <a:latin typeface="Century Gothic" panose="020B0502020202020204" pitchFamily="34" charset="0"/>
              </a:rPr>
              <a:t>INVESTMENT</a:t>
            </a:r>
          </a:p>
          <a:p>
            <a:pPr algn="ctr">
              <a:lnSpc>
                <a:spcPct val="80000"/>
              </a:lnSpc>
            </a:pPr>
            <a:r>
              <a:rPr lang="en-GB" altLang="en-US" sz="800" b="1" dirty="0">
                <a:latin typeface="Century Gothic" panose="020B0502020202020204" pitchFamily="34" charset="0"/>
              </a:rPr>
              <a:t>OBJECTIVES</a:t>
            </a:r>
          </a:p>
        </p:txBody>
      </p:sp>
      <p:sp>
        <p:nvSpPr>
          <p:cNvPr id="123" name="Line 13">
            <a:extLst>
              <a:ext uri="{FF2B5EF4-FFF2-40B4-BE49-F238E27FC236}">
                <a16:creationId xmlns:a16="http://schemas.microsoft.com/office/drawing/2014/main" id="{199EEE2D-E6BC-41A2-83E4-B4023142DDD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593825" y="748052"/>
            <a:ext cx="508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E" sz="800">
              <a:latin typeface="Century Gothic" panose="020B0502020202020204" pitchFamily="34" charset="0"/>
            </a:endParaRPr>
          </a:p>
        </p:txBody>
      </p:sp>
      <p:sp>
        <p:nvSpPr>
          <p:cNvPr id="126" name="Oval 16">
            <a:extLst>
              <a:ext uri="{FF2B5EF4-FFF2-40B4-BE49-F238E27FC236}">
                <a16:creationId xmlns:a16="http://schemas.microsoft.com/office/drawing/2014/main" id="{705B700D-730B-401A-897E-A1463D7A78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7224" y="918897"/>
            <a:ext cx="1748319" cy="703087"/>
          </a:xfrm>
          <a:prstGeom prst="ellipse">
            <a:avLst/>
          </a:prstGeom>
          <a:noFill/>
          <a:ln w="12700">
            <a:solidFill>
              <a:schemeClr val="bg1">
                <a:lumMod val="6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IE"/>
          </a:p>
        </p:txBody>
      </p:sp>
      <p:sp>
        <p:nvSpPr>
          <p:cNvPr id="135" name="AutoShape 25">
            <a:extLst>
              <a:ext uri="{FF2B5EF4-FFF2-40B4-BE49-F238E27FC236}">
                <a16:creationId xmlns:a16="http://schemas.microsoft.com/office/drawing/2014/main" id="{28FE7985-366C-4DD7-85B5-914B935643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93466" y="918889"/>
            <a:ext cx="1488484" cy="528240"/>
          </a:xfrm>
          <a:prstGeom prst="roundRect">
            <a:avLst>
              <a:gd name="adj" fmla="val 12495"/>
            </a:avLst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IE"/>
          </a:p>
        </p:txBody>
      </p:sp>
      <p:sp>
        <p:nvSpPr>
          <p:cNvPr id="140" name="Oval 30">
            <a:extLst>
              <a:ext uri="{FF2B5EF4-FFF2-40B4-BE49-F238E27FC236}">
                <a16:creationId xmlns:a16="http://schemas.microsoft.com/office/drawing/2014/main" id="{9F022BD7-7D9C-4360-ACA5-5AF6BAF201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2694" y="1772150"/>
            <a:ext cx="1752850" cy="703087"/>
          </a:xfrm>
          <a:prstGeom prst="ellipse">
            <a:avLst/>
          </a:prstGeom>
          <a:noFill/>
          <a:ln w="12700">
            <a:solidFill>
              <a:schemeClr val="bg1">
                <a:lumMod val="6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IE"/>
          </a:p>
        </p:txBody>
      </p:sp>
      <p:sp>
        <p:nvSpPr>
          <p:cNvPr id="145" name="Rectangle 35">
            <a:extLst>
              <a:ext uri="{FF2B5EF4-FFF2-40B4-BE49-F238E27FC236}">
                <a16:creationId xmlns:a16="http://schemas.microsoft.com/office/drawing/2014/main" id="{688A0D1C-9815-4864-ADB0-7AF94CC5B9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14147" y="918897"/>
            <a:ext cx="1302650" cy="52824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IE"/>
          </a:p>
        </p:txBody>
      </p:sp>
      <p:sp>
        <p:nvSpPr>
          <p:cNvPr id="196" name="Oval 16">
            <a:extLst>
              <a:ext uri="{FF2B5EF4-FFF2-40B4-BE49-F238E27FC236}">
                <a16:creationId xmlns:a16="http://schemas.microsoft.com/office/drawing/2014/main" id="{EA0E15E5-92CC-4AAF-A6E4-6B4FAF3180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7238" y="2625403"/>
            <a:ext cx="1748319" cy="703087"/>
          </a:xfrm>
          <a:prstGeom prst="ellipse">
            <a:avLst/>
          </a:prstGeom>
          <a:noFill/>
          <a:ln w="12700">
            <a:solidFill>
              <a:schemeClr val="bg1">
                <a:lumMod val="6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IE"/>
          </a:p>
        </p:txBody>
      </p:sp>
      <p:sp>
        <p:nvSpPr>
          <p:cNvPr id="197" name="Oval 30">
            <a:extLst>
              <a:ext uri="{FF2B5EF4-FFF2-40B4-BE49-F238E27FC236}">
                <a16:creationId xmlns:a16="http://schemas.microsoft.com/office/drawing/2014/main" id="{995AAC89-9E37-4CD6-8C28-77D2EF8936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92708" y="3478656"/>
            <a:ext cx="1752850" cy="703087"/>
          </a:xfrm>
          <a:prstGeom prst="ellipse">
            <a:avLst/>
          </a:prstGeom>
          <a:noFill/>
          <a:ln w="12700">
            <a:solidFill>
              <a:schemeClr val="bg1">
                <a:lumMod val="6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IE"/>
          </a:p>
        </p:txBody>
      </p:sp>
      <p:sp>
        <p:nvSpPr>
          <p:cNvPr id="198" name="Oval 16">
            <a:extLst>
              <a:ext uri="{FF2B5EF4-FFF2-40B4-BE49-F238E27FC236}">
                <a16:creationId xmlns:a16="http://schemas.microsoft.com/office/drawing/2014/main" id="{D6E64AE7-F956-40FE-90D0-D3EC0496E2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80680" y="4331909"/>
            <a:ext cx="1748319" cy="703087"/>
          </a:xfrm>
          <a:prstGeom prst="ellipse">
            <a:avLst/>
          </a:prstGeom>
          <a:noFill/>
          <a:ln w="12700">
            <a:solidFill>
              <a:schemeClr val="bg1">
                <a:lumMod val="6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IE"/>
          </a:p>
        </p:txBody>
      </p:sp>
      <p:sp>
        <p:nvSpPr>
          <p:cNvPr id="200" name="Line 13">
            <a:extLst>
              <a:ext uri="{FF2B5EF4-FFF2-40B4-BE49-F238E27FC236}">
                <a16:creationId xmlns:a16="http://schemas.microsoft.com/office/drawing/2014/main" id="{2E0EA578-4973-4677-B82C-DA4D32D6E5E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691220" y="748052"/>
            <a:ext cx="508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E" sz="800">
              <a:latin typeface="Century Gothic" panose="020B0502020202020204" pitchFamily="34" charset="0"/>
            </a:endParaRPr>
          </a:p>
        </p:txBody>
      </p:sp>
      <p:sp>
        <p:nvSpPr>
          <p:cNvPr id="202" name="Line 13">
            <a:extLst>
              <a:ext uri="{FF2B5EF4-FFF2-40B4-BE49-F238E27FC236}">
                <a16:creationId xmlns:a16="http://schemas.microsoft.com/office/drawing/2014/main" id="{756D28FA-B9C6-4B51-BEE8-0AD501B56339}"/>
              </a:ext>
            </a:extLst>
          </p:cNvPr>
          <p:cNvSpPr>
            <a:spLocks noChangeShapeType="1"/>
          </p:cNvSpPr>
          <p:nvPr/>
        </p:nvSpPr>
        <p:spPr bwMode="auto">
          <a:xfrm>
            <a:off x="8812384" y="731970"/>
            <a:ext cx="508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E" sz="800">
              <a:latin typeface="Century Gothic" panose="020B0502020202020204" pitchFamily="34" charset="0"/>
            </a:endParaRPr>
          </a:p>
        </p:txBody>
      </p:sp>
      <p:sp>
        <p:nvSpPr>
          <p:cNvPr id="203" name="Oval 16">
            <a:extLst>
              <a:ext uri="{FF2B5EF4-FFF2-40B4-BE49-F238E27FC236}">
                <a16:creationId xmlns:a16="http://schemas.microsoft.com/office/drawing/2014/main" id="{745B2284-A657-4A5A-AD8F-0A65B72971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32815" y="918897"/>
            <a:ext cx="1748319" cy="703087"/>
          </a:xfrm>
          <a:prstGeom prst="ellipse">
            <a:avLst/>
          </a:prstGeom>
          <a:noFill/>
          <a:ln w="12700">
            <a:solidFill>
              <a:schemeClr val="bg1">
                <a:lumMod val="6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IE"/>
          </a:p>
        </p:txBody>
      </p:sp>
      <p:sp>
        <p:nvSpPr>
          <p:cNvPr id="204" name="Oval 30">
            <a:extLst>
              <a:ext uri="{FF2B5EF4-FFF2-40B4-BE49-F238E27FC236}">
                <a16:creationId xmlns:a16="http://schemas.microsoft.com/office/drawing/2014/main" id="{1679DEC6-FE16-4CFE-A4BE-1A6BBA21F0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28285" y="1772150"/>
            <a:ext cx="1752850" cy="703087"/>
          </a:xfrm>
          <a:prstGeom prst="ellipse">
            <a:avLst/>
          </a:prstGeom>
          <a:noFill/>
          <a:ln w="12700">
            <a:solidFill>
              <a:schemeClr val="bg1">
                <a:lumMod val="6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IE"/>
          </a:p>
        </p:txBody>
      </p:sp>
      <p:sp>
        <p:nvSpPr>
          <p:cNvPr id="205" name="Oval 16">
            <a:extLst>
              <a:ext uri="{FF2B5EF4-FFF2-40B4-BE49-F238E27FC236}">
                <a16:creationId xmlns:a16="http://schemas.microsoft.com/office/drawing/2014/main" id="{A4B1E639-1F80-4722-9B9C-F42515E83B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32829" y="2625403"/>
            <a:ext cx="1748319" cy="703087"/>
          </a:xfrm>
          <a:prstGeom prst="ellipse">
            <a:avLst/>
          </a:prstGeom>
          <a:noFill/>
          <a:ln w="12700">
            <a:solidFill>
              <a:schemeClr val="bg1">
                <a:lumMod val="6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IE"/>
          </a:p>
        </p:txBody>
      </p:sp>
      <p:sp>
        <p:nvSpPr>
          <p:cNvPr id="206" name="Oval 30">
            <a:extLst>
              <a:ext uri="{FF2B5EF4-FFF2-40B4-BE49-F238E27FC236}">
                <a16:creationId xmlns:a16="http://schemas.microsoft.com/office/drawing/2014/main" id="{DD58FE34-C1F2-4DDB-AFB9-FE8874B60B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28299" y="3478656"/>
            <a:ext cx="1752850" cy="703087"/>
          </a:xfrm>
          <a:prstGeom prst="ellipse">
            <a:avLst/>
          </a:prstGeom>
          <a:noFill/>
          <a:ln w="12700">
            <a:solidFill>
              <a:schemeClr val="bg1">
                <a:lumMod val="6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IE"/>
          </a:p>
        </p:txBody>
      </p:sp>
      <p:sp>
        <p:nvSpPr>
          <p:cNvPr id="207" name="Oval 16">
            <a:extLst>
              <a:ext uri="{FF2B5EF4-FFF2-40B4-BE49-F238E27FC236}">
                <a16:creationId xmlns:a16="http://schemas.microsoft.com/office/drawing/2014/main" id="{7AC1FAD7-A2B8-42A6-B91A-43EEB94056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16271" y="4331909"/>
            <a:ext cx="1748319" cy="703087"/>
          </a:xfrm>
          <a:prstGeom prst="ellipse">
            <a:avLst/>
          </a:prstGeom>
          <a:noFill/>
          <a:ln w="12700">
            <a:solidFill>
              <a:schemeClr val="bg1">
                <a:lumMod val="6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IE"/>
          </a:p>
        </p:txBody>
      </p:sp>
      <p:sp>
        <p:nvSpPr>
          <p:cNvPr id="209" name="Rectangle 35">
            <a:extLst>
              <a:ext uri="{FF2B5EF4-FFF2-40B4-BE49-F238E27FC236}">
                <a16:creationId xmlns:a16="http://schemas.microsoft.com/office/drawing/2014/main" id="{A154CFF9-30AC-4554-9882-E82F3C1F5B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14147" y="1552882"/>
            <a:ext cx="1302650" cy="52824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IE"/>
          </a:p>
        </p:txBody>
      </p:sp>
      <p:sp>
        <p:nvSpPr>
          <p:cNvPr id="210" name="Rectangle 35">
            <a:extLst>
              <a:ext uri="{FF2B5EF4-FFF2-40B4-BE49-F238E27FC236}">
                <a16:creationId xmlns:a16="http://schemas.microsoft.com/office/drawing/2014/main" id="{924D2C7B-E00A-4995-BB7B-9F106D2D92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14147" y="2186867"/>
            <a:ext cx="1302650" cy="52824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IE"/>
          </a:p>
        </p:txBody>
      </p:sp>
      <p:sp>
        <p:nvSpPr>
          <p:cNvPr id="211" name="Rectangle 35">
            <a:extLst>
              <a:ext uri="{FF2B5EF4-FFF2-40B4-BE49-F238E27FC236}">
                <a16:creationId xmlns:a16="http://schemas.microsoft.com/office/drawing/2014/main" id="{9E1D6B93-463F-45EA-BCE7-60F7ABCF80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14147" y="2820852"/>
            <a:ext cx="1302650" cy="52824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IE"/>
          </a:p>
        </p:txBody>
      </p:sp>
      <p:sp>
        <p:nvSpPr>
          <p:cNvPr id="212" name="Rectangle 35">
            <a:extLst>
              <a:ext uri="{FF2B5EF4-FFF2-40B4-BE49-F238E27FC236}">
                <a16:creationId xmlns:a16="http://schemas.microsoft.com/office/drawing/2014/main" id="{67D4EACF-C35E-4BBC-8959-AA573B3D3D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14147" y="3454837"/>
            <a:ext cx="1302650" cy="52824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IE"/>
          </a:p>
        </p:txBody>
      </p:sp>
      <p:sp>
        <p:nvSpPr>
          <p:cNvPr id="213" name="Rectangle 35">
            <a:extLst>
              <a:ext uri="{FF2B5EF4-FFF2-40B4-BE49-F238E27FC236}">
                <a16:creationId xmlns:a16="http://schemas.microsoft.com/office/drawing/2014/main" id="{0E502C97-E08F-48B2-8B96-461248F9D6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14147" y="4088822"/>
            <a:ext cx="1302650" cy="52824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IE"/>
          </a:p>
        </p:txBody>
      </p:sp>
      <p:sp>
        <p:nvSpPr>
          <p:cNvPr id="214" name="Rectangle 35">
            <a:extLst>
              <a:ext uri="{FF2B5EF4-FFF2-40B4-BE49-F238E27FC236}">
                <a16:creationId xmlns:a16="http://schemas.microsoft.com/office/drawing/2014/main" id="{FC17E456-68A9-458E-8D02-0FAC5418F7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14147" y="4722807"/>
            <a:ext cx="1302650" cy="52824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IE"/>
          </a:p>
        </p:txBody>
      </p:sp>
      <p:sp>
        <p:nvSpPr>
          <p:cNvPr id="216" name="Rectangle 35">
            <a:extLst>
              <a:ext uri="{FF2B5EF4-FFF2-40B4-BE49-F238E27FC236}">
                <a16:creationId xmlns:a16="http://schemas.microsoft.com/office/drawing/2014/main" id="{FD49E3F7-3650-49FE-BCBC-68F439BA6E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43758" y="918897"/>
            <a:ext cx="1302650" cy="528240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IE"/>
          </a:p>
        </p:txBody>
      </p:sp>
      <p:sp>
        <p:nvSpPr>
          <p:cNvPr id="217" name="Rectangle 35">
            <a:extLst>
              <a:ext uri="{FF2B5EF4-FFF2-40B4-BE49-F238E27FC236}">
                <a16:creationId xmlns:a16="http://schemas.microsoft.com/office/drawing/2014/main" id="{3608FE83-4F9B-4557-BA8F-3B0F84AD9B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43758" y="1552882"/>
            <a:ext cx="1302650" cy="528240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IE"/>
          </a:p>
        </p:txBody>
      </p:sp>
      <p:sp>
        <p:nvSpPr>
          <p:cNvPr id="218" name="Rectangle 35">
            <a:extLst>
              <a:ext uri="{FF2B5EF4-FFF2-40B4-BE49-F238E27FC236}">
                <a16:creationId xmlns:a16="http://schemas.microsoft.com/office/drawing/2014/main" id="{B164021F-43B1-40BF-BB11-8B4E078F05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43758" y="2186867"/>
            <a:ext cx="1302650" cy="528240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IE"/>
          </a:p>
        </p:txBody>
      </p:sp>
      <p:sp>
        <p:nvSpPr>
          <p:cNvPr id="219" name="Rectangle 35">
            <a:extLst>
              <a:ext uri="{FF2B5EF4-FFF2-40B4-BE49-F238E27FC236}">
                <a16:creationId xmlns:a16="http://schemas.microsoft.com/office/drawing/2014/main" id="{742E72C3-CD3B-4743-95C7-9829BE6488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43758" y="2820852"/>
            <a:ext cx="1302650" cy="528240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IE"/>
          </a:p>
        </p:txBody>
      </p:sp>
      <p:sp>
        <p:nvSpPr>
          <p:cNvPr id="220" name="Rectangle 35">
            <a:extLst>
              <a:ext uri="{FF2B5EF4-FFF2-40B4-BE49-F238E27FC236}">
                <a16:creationId xmlns:a16="http://schemas.microsoft.com/office/drawing/2014/main" id="{3E185428-F92E-4156-AC7B-F1C1BFD897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43758" y="3454837"/>
            <a:ext cx="1302650" cy="528240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IE"/>
          </a:p>
        </p:txBody>
      </p:sp>
      <p:sp>
        <p:nvSpPr>
          <p:cNvPr id="221" name="Rectangle 35">
            <a:extLst>
              <a:ext uri="{FF2B5EF4-FFF2-40B4-BE49-F238E27FC236}">
                <a16:creationId xmlns:a16="http://schemas.microsoft.com/office/drawing/2014/main" id="{86E352B4-B669-415A-9777-9387041368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43758" y="4088822"/>
            <a:ext cx="1302650" cy="528240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IE"/>
          </a:p>
        </p:txBody>
      </p:sp>
      <p:sp>
        <p:nvSpPr>
          <p:cNvPr id="222" name="Rectangle 35">
            <a:extLst>
              <a:ext uri="{FF2B5EF4-FFF2-40B4-BE49-F238E27FC236}">
                <a16:creationId xmlns:a16="http://schemas.microsoft.com/office/drawing/2014/main" id="{F6B60662-75B9-4EC7-AFA1-010A8153A1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43758" y="4722807"/>
            <a:ext cx="1302650" cy="528240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bg1">
                <a:lumMod val="65000"/>
              </a:schemeClr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IE"/>
          </a:p>
        </p:txBody>
      </p:sp>
      <p:sp>
        <p:nvSpPr>
          <p:cNvPr id="224" name="Line 13">
            <a:extLst>
              <a:ext uri="{FF2B5EF4-FFF2-40B4-BE49-F238E27FC236}">
                <a16:creationId xmlns:a16="http://schemas.microsoft.com/office/drawing/2014/main" id="{8A1B0BC9-5DAE-48B9-B3D5-F0F4EA66E5C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476212" y="717567"/>
            <a:ext cx="508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E" sz="800">
              <a:latin typeface="Century Gothic" panose="020B0502020202020204" pitchFamily="34" charset="0"/>
            </a:endParaRPr>
          </a:p>
        </p:txBody>
      </p:sp>
      <p:sp>
        <p:nvSpPr>
          <p:cNvPr id="225" name="AutoShape 25">
            <a:extLst>
              <a:ext uri="{FF2B5EF4-FFF2-40B4-BE49-F238E27FC236}">
                <a16:creationId xmlns:a16="http://schemas.microsoft.com/office/drawing/2014/main" id="{93A40EAC-1745-4DB0-AD9C-A72BC9A4CD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93466" y="1563916"/>
            <a:ext cx="1488484" cy="528240"/>
          </a:xfrm>
          <a:prstGeom prst="roundRect">
            <a:avLst>
              <a:gd name="adj" fmla="val 12495"/>
            </a:avLst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IE"/>
          </a:p>
        </p:txBody>
      </p:sp>
      <p:sp>
        <p:nvSpPr>
          <p:cNvPr id="226" name="AutoShape 25">
            <a:extLst>
              <a:ext uri="{FF2B5EF4-FFF2-40B4-BE49-F238E27FC236}">
                <a16:creationId xmlns:a16="http://schemas.microsoft.com/office/drawing/2014/main" id="{685F6954-FA37-4A76-A8B9-2FF476215C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93466" y="2192894"/>
            <a:ext cx="1488484" cy="528240"/>
          </a:xfrm>
          <a:prstGeom prst="roundRect">
            <a:avLst>
              <a:gd name="adj" fmla="val 12495"/>
            </a:avLst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IE"/>
          </a:p>
        </p:txBody>
      </p:sp>
      <p:sp>
        <p:nvSpPr>
          <p:cNvPr id="227" name="AutoShape 25">
            <a:extLst>
              <a:ext uri="{FF2B5EF4-FFF2-40B4-BE49-F238E27FC236}">
                <a16:creationId xmlns:a16="http://schemas.microsoft.com/office/drawing/2014/main" id="{7BF71B49-1036-4B85-91D1-F1FA38E7A8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93466" y="2833629"/>
            <a:ext cx="1488484" cy="528240"/>
          </a:xfrm>
          <a:prstGeom prst="roundRect">
            <a:avLst>
              <a:gd name="adj" fmla="val 12495"/>
            </a:avLst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IE"/>
          </a:p>
        </p:txBody>
      </p:sp>
      <p:sp>
        <p:nvSpPr>
          <p:cNvPr id="228" name="AutoShape 25">
            <a:extLst>
              <a:ext uri="{FF2B5EF4-FFF2-40B4-BE49-F238E27FC236}">
                <a16:creationId xmlns:a16="http://schemas.microsoft.com/office/drawing/2014/main" id="{A76F7198-CC2F-4004-A39E-F15CC911E4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93466" y="3478656"/>
            <a:ext cx="1488484" cy="528240"/>
          </a:xfrm>
          <a:prstGeom prst="roundRect">
            <a:avLst>
              <a:gd name="adj" fmla="val 12495"/>
            </a:avLst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IE"/>
          </a:p>
        </p:txBody>
      </p:sp>
      <p:sp>
        <p:nvSpPr>
          <p:cNvPr id="229" name="AutoShape 25">
            <a:extLst>
              <a:ext uri="{FF2B5EF4-FFF2-40B4-BE49-F238E27FC236}">
                <a16:creationId xmlns:a16="http://schemas.microsoft.com/office/drawing/2014/main" id="{C28F4A26-C3E6-4160-A6FA-1BBA8FB0AD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93466" y="4107634"/>
            <a:ext cx="1488484" cy="528240"/>
          </a:xfrm>
          <a:prstGeom prst="roundRect">
            <a:avLst>
              <a:gd name="adj" fmla="val 12495"/>
            </a:avLst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IE"/>
          </a:p>
        </p:txBody>
      </p:sp>
      <p:sp>
        <p:nvSpPr>
          <p:cNvPr id="230" name="AutoShape 25">
            <a:extLst>
              <a:ext uri="{FF2B5EF4-FFF2-40B4-BE49-F238E27FC236}">
                <a16:creationId xmlns:a16="http://schemas.microsoft.com/office/drawing/2014/main" id="{9AD13788-F7DF-4117-9F7A-4AE9F8597B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95663" y="4726145"/>
            <a:ext cx="1488484" cy="528240"/>
          </a:xfrm>
          <a:prstGeom prst="roundRect">
            <a:avLst>
              <a:gd name="adj" fmla="val 12495"/>
            </a:avLst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IE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79B1DA2-2823-4051-8AC2-73539A76CDAE}"/>
              </a:ext>
            </a:extLst>
          </p:cNvPr>
          <p:cNvSpPr/>
          <p:nvPr/>
        </p:nvSpPr>
        <p:spPr>
          <a:xfrm>
            <a:off x="6422090" y="5346357"/>
            <a:ext cx="155986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E" sz="800" dirty="0">
                <a:latin typeface="Century Gothic" panose="020B0502020202020204" pitchFamily="34" charset="0"/>
              </a:rPr>
              <a:t>'An advantage on behalf of ...' an individual stakeholder or stakeholder group.</a:t>
            </a:r>
          </a:p>
        </p:txBody>
      </p:sp>
      <p:sp>
        <p:nvSpPr>
          <p:cNvPr id="232" name="Rectangle 9">
            <a:extLst>
              <a:ext uri="{FF2B5EF4-FFF2-40B4-BE49-F238E27FC236}">
                <a16:creationId xmlns:a16="http://schemas.microsoft.com/office/drawing/2014/main" id="{E973FE66-6079-4EA0-A923-24946A476C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56972" y="653063"/>
            <a:ext cx="580289" cy="1882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571500" defTabSz="7620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defTabSz="7620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714500" defTabSz="7620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286000" defTabSz="7620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7432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32004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657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41148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lnSpc>
                <a:spcPct val="80000"/>
              </a:lnSpc>
            </a:pPr>
            <a:r>
              <a:rPr lang="en-GB" altLang="en-US" sz="800" b="1" dirty="0">
                <a:latin typeface="Century Gothic" panose="020B0502020202020204" pitchFamily="34" charset="0"/>
              </a:rPr>
              <a:t>DRIVERS</a:t>
            </a:r>
          </a:p>
        </p:txBody>
      </p:sp>
      <p:sp>
        <p:nvSpPr>
          <p:cNvPr id="233" name="Line 13">
            <a:extLst>
              <a:ext uri="{FF2B5EF4-FFF2-40B4-BE49-F238E27FC236}">
                <a16:creationId xmlns:a16="http://schemas.microsoft.com/office/drawing/2014/main" id="{9676425D-F2B9-41AB-AC66-512B1C2262E5}"/>
              </a:ext>
            </a:extLst>
          </p:cNvPr>
          <p:cNvSpPr>
            <a:spLocks noChangeShapeType="1"/>
          </p:cNvSpPr>
          <p:nvPr/>
        </p:nvSpPr>
        <p:spPr bwMode="auto">
          <a:xfrm>
            <a:off x="10264517" y="740548"/>
            <a:ext cx="508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E" sz="800">
              <a:latin typeface="Century Gothic" panose="020B0502020202020204" pitchFamily="34" charset="0"/>
            </a:endParaRPr>
          </a:p>
        </p:txBody>
      </p:sp>
      <p:sp>
        <p:nvSpPr>
          <p:cNvPr id="234" name="Oval 16">
            <a:extLst>
              <a:ext uri="{FF2B5EF4-FFF2-40B4-BE49-F238E27FC236}">
                <a16:creationId xmlns:a16="http://schemas.microsoft.com/office/drawing/2014/main" id="{FCF781F3-2680-4DCC-92C3-0D7BE93FDA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37567" y="908187"/>
            <a:ext cx="741458" cy="703087"/>
          </a:xfrm>
          <a:prstGeom prst="ellipse">
            <a:avLst/>
          </a:prstGeom>
          <a:noFill/>
          <a:ln w="12700">
            <a:solidFill>
              <a:schemeClr val="bg1">
                <a:lumMod val="6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IE"/>
          </a:p>
        </p:txBody>
      </p:sp>
      <p:sp>
        <p:nvSpPr>
          <p:cNvPr id="235" name="Oval 30">
            <a:extLst>
              <a:ext uri="{FF2B5EF4-FFF2-40B4-BE49-F238E27FC236}">
                <a16:creationId xmlns:a16="http://schemas.microsoft.com/office/drawing/2014/main" id="{8680D3C8-A5FE-4BC3-8FCB-ECDA2FD8B7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37567" y="1761440"/>
            <a:ext cx="743379" cy="703087"/>
          </a:xfrm>
          <a:prstGeom prst="ellipse">
            <a:avLst/>
          </a:prstGeom>
          <a:noFill/>
          <a:ln w="12700">
            <a:solidFill>
              <a:schemeClr val="bg1">
                <a:lumMod val="6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IE"/>
          </a:p>
        </p:txBody>
      </p:sp>
      <p:sp>
        <p:nvSpPr>
          <p:cNvPr id="236" name="Oval 16">
            <a:extLst>
              <a:ext uri="{FF2B5EF4-FFF2-40B4-BE49-F238E27FC236}">
                <a16:creationId xmlns:a16="http://schemas.microsoft.com/office/drawing/2014/main" id="{7716FD2A-7855-4235-9919-8207CDB07B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37567" y="2614693"/>
            <a:ext cx="741458" cy="703087"/>
          </a:xfrm>
          <a:prstGeom prst="ellipse">
            <a:avLst/>
          </a:prstGeom>
          <a:noFill/>
          <a:ln w="12700">
            <a:solidFill>
              <a:schemeClr val="bg1">
                <a:lumMod val="6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IE"/>
          </a:p>
        </p:txBody>
      </p:sp>
      <p:sp>
        <p:nvSpPr>
          <p:cNvPr id="237" name="Oval 30">
            <a:extLst>
              <a:ext uri="{FF2B5EF4-FFF2-40B4-BE49-F238E27FC236}">
                <a16:creationId xmlns:a16="http://schemas.microsoft.com/office/drawing/2014/main" id="{3D3D027F-9B22-44EC-B928-4C67BC97D5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37567" y="3467946"/>
            <a:ext cx="743379" cy="703087"/>
          </a:xfrm>
          <a:prstGeom prst="ellipse">
            <a:avLst/>
          </a:prstGeom>
          <a:noFill/>
          <a:ln w="12700">
            <a:solidFill>
              <a:schemeClr val="bg1">
                <a:lumMod val="6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IE"/>
          </a:p>
        </p:txBody>
      </p:sp>
      <p:sp>
        <p:nvSpPr>
          <p:cNvPr id="238" name="Oval 16">
            <a:extLst>
              <a:ext uri="{FF2B5EF4-FFF2-40B4-BE49-F238E27FC236}">
                <a16:creationId xmlns:a16="http://schemas.microsoft.com/office/drawing/2014/main" id="{37B21EE5-F768-4A8D-B72F-8B5B478780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37567" y="4321199"/>
            <a:ext cx="741458" cy="703087"/>
          </a:xfrm>
          <a:prstGeom prst="ellipse">
            <a:avLst/>
          </a:prstGeom>
          <a:noFill/>
          <a:ln w="12700">
            <a:solidFill>
              <a:schemeClr val="bg1">
                <a:lumMod val="6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IE"/>
          </a:p>
        </p:txBody>
      </p:sp>
      <p:sp>
        <p:nvSpPr>
          <p:cNvPr id="240" name="Rectangle 239">
            <a:extLst>
              <a:ext uri="{FF2B5EF4-FFF2-40B4-BE49-F238E27FC236}">
                <a16:creationId xmlns:a16="http://schemas.microsoft.com/office/drawing/2014/main" id="{B74721F7-9BB2-46BA-854B-635928E9E6B8}"/>
              </a:ext>
            </a:extLst>
          </p:cNvPr>
          <p:cNvSpPr/>
          <p:nvPr/>
        </p:nvSpPr>
        <p:spPr>
          <a:xfrm>
            <a:off x="8259828" y="5346357"/>
            <a:ext cx="1613970" cy="707886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en-IE" sz="800" dirty="0">
                <a:latin typeface="Century Gothic" panose="020B0502020202020204" pitchFamily="34" charset="0"/>
              </a:rPr>
              <a:t>Organisational target for achievement agreed for the project in relation to the drivers and envisaged changes.</a:t>
            </a:r>
          </a:p>
        </p:txBody>
      </p:sp>
      <p:sp>
        <p:nvSpPr>
          <p:cNvPr id="241" name="Rectangle 240">
            <a:extLst>
              <a:ext uri="{FF2B5EF4-FFF2-40B4-BE49-F238E27FC236}">
                <a16:creationId xmlns:a16="http://schemas.microsoft.com/office/drawing/2014/main" id="{6758450A-B4AF-4B7C-8C19-9316E0522286}"/>
              </a:ext>
            </a:extLst>
          </p:cNvPr>
          <p:cNvSpPr/>
          <p:nvPr/>
        </p:nvSpPr>
        <p:spPr>
          <a:xfrm>
            <a:off x="9925712" y="5346357"/>
            <a:ext cx="1709770" cy="707886"/>
          </a:xfrm>
          <a:prstGeom prst="rect">
            <a:avLst/>
          </a:prstGeom>
          <a:ln>
            <a:noFill/>
          </a:ln>
        </p:spPr>
        <p:txBody>
          <a:bodyPr wrap="square">
            <a:spAutoFit/>
          </a:bodyPr>
          <a:lstStyle/>
          <a:p>
            <a:r>
              <a:rPr lang="en-IE" sz="800" dirty="0">
                <a:latin typeface="Century Gothic" panose="020B0502020202020204" pitchFamily="34" charset="0"/>
              </a:rPr>
              <a:t>A view held by senior manager(s) about what is important in the business over a given timescale - such that changes must occur.</a:t>
            </a:r>
          </a:p>
        </p:txBody>
      </p:sp>
      <p:sp>
        <p:nvSpPr>
          <p:cNvPr id="245" name="Rectangle 244">
            <a:extLst>
              <a:ext uri="{FF2B5EF4-FFF2-40B4-BE49-F238E27FC236}">
                <a16:creationId xmlns:a16="http://schemas.microsoft.com/office/drawing/2014/main" id="{BA96918E-3772-4CF4-8A44-5D6B751628F0}"/>
              </a:ext>
            </a:extLst>
          </p:cNvPr>
          <p:cNvSpPr/>
          <p:nvPr/>
        </p:nvSpPr>
        <p:spPr>
          <a:xfrm>
            <a:off x="3041130" y="5346357"/>
            <a:ext cx="170977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E" sz="800" dirty="0">
                <a:latin typeface="Century Gothic" panose="020B0502020202020204" pitchFamily="34" charset="0"/>
              </a:rPr>
              <a:t>Changes that are prerequisites for achieving the business changes or that are essential to bring the system into effective operation within the organization.</a:t>
            </a:r>
          </a:p>
        </p:txBody>
      </p:sp>
      <p:sp>
        <p:nvSpPr>
          <p:cNvPr id="246" name="Rectangle 245">
            <a:extLst>
              <a:ext uri="{FF2B5EF4-FFF2-40B4-BE49-F238E27FC236}">
                <a16:creationId xmlns:a16="http://schemas.microsoft.com/office/drawing/2014/main" id="{AD8205B1-8EC2-4C7B-97FA-C699164B7C06}"/>
              </a:ext>
            </a:extLst>
          </p:cNvPr>
          <p:cNvSpPr/>
          <p:nvPr/>
        </p:nvSpPr>
        <p:spPr>
          <a:xfrm>
            <a:off x="4807410" y="5350099"/>
            <a:ext cx="131387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E" sz="800" dirty="0">
                <a:latin typeface="Century Gothic" panose="020B0502020202020204" pitchFamily="34" charset="0"/>
              </a:rPr>
              <a:t>The new ways of working that are required to ensure that the desired benefits are realized.</a:t>
            </a:r>
          </a:p>
        </p:txBody>
      </p:sp>
      <p:sp>
        <p:nvSpPr>
          <p:cNvPr id="248" name="Rectangle 247">
            <a:extLst>
              <a:ext uri="{FF2B5EF4-FFF2-40B4-BE49-F238E27FC236}">
                <a16:creationId xmlns:a16="http://schemas.microsoft.com/office/drawing/2014/main" id="{161AC664-1DD5-4946-A222-341D9DC8F4F2}"/>
              </a:ext>
            </a:extLst>
          </p:cNvPr>
          <p:cNvSpPr/>
          <p:nvPr/>
        </p:nvSpPr>
        <p:spPr>
          <a:xfrm>
            <a:off x="880680" y="5346357"/>
            <a:ext cx="174831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E" sz="800" dirty="0">
                <a:latin typeface="Century Gothic" panose="020B0502020202020204" pitchFamily="34" charset="0"/>
              </a:rPr>
              <a:t>Digital enablers that are required to realise the benefits and enable the changes</a:t>
            </a:r>
          </a:p>
        </p:txBody>
      </p:sp>
      <p:sp>
        <p:nvSpPr>
          <p:cNvPr id="249" name="Line 13">
            <a:extLst>
              <a:ext uri="{FF2B5EF4-FFF2-40B4-BE49-F238E27FC236}">
                <a16:creationId xmlns:a16="http://schemas.microsoft.com/office/drawing/2014/main" id="{EF50B812-5911-4FFF-9051-7DDD2C46451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484601" y="6078929"/>
            <a:ext cx="508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E" sz="800">
              <a:latin typeface="Century Gothic" panose="020B0502020202020204" pitchFamily="34" charset="0"/>
            </a:endParaRPr>
          </a:p>
        </p:txBody>
      </p:sp>
      <p:sp>
        <p:nvSpPr>
          <p:cNvPr id="250" name="Line 13">
            <a:extLst>
              <a:ext uri="{FF2B5EF4-FFF2-40B4-BE49-F238E27FC236}">
                <a16:creationId xmlns:a16="http://schemas.microsoft.com/office/drawing/2014/main" id="{89F4C1CE-09DF-478C-AD4A-D6957EC7C1C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4416114" y="6072936"/>
            <a:ext cx="508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E" sz="800">
              <a:latin typeface="Century Gothic" panose="020B0502020202020204" pitchFamily="34" charset="0"/>
            </a:endParaRPr>
          </a:p>
        </p:txBody>
      </p:sp>
      <p:sp>
        <p:nvSpPr>
          <p:cNvPr id="251" name="Line 13">
            <a:extLst>
              <a:ext uri="{FF2B5EF4-FFF2-40B4-BE49-F238E27FC236}">
                <a16:creationId xmlns:a16="http://schemas.microsoft.com/office/drawing/2014/main" id="{0A63F94C-22FB-4CF2-A1C9-7F946B87FD3B}"/>
              </a:ext>
            </a:extLst>
          </p:cNvPr>
          <p:cNvSpPr>
            <a:spLocks noChangeShapeType="1"/>
          </p:cNvSpPr>
          <p:nvPr/>
        </p:nvSpPr>
        <p:spPr bwMode="auto">
          <a:xfrm>
            <a:off x="7905247" y="6072936"/>
            <a:ext cx="508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E" sz="800">
              <a:latin typeface="Century Gothic" panose="020B0502020202020204" pitchFamily="34" charset="0"/>
            </a:endParaRPr>
          </a:p>
        </p:txBody>
      </p:sp>
      <p:sp>
        <p:nvSpPr>
          <p:cNvPr id="252" name="Line 13">
            <a:extLst>
              <a:ext uri="{FF2B5EF4-FFF2-40B4-BE49-F238E27FC236}">
                <a16:creationId xmlns:a16="http://schemas.microsoft.com/office/drawing/2014/main" id="{B4B8657E-74BD-4E78-B9E8-EC50623D45B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984212" y="6078929"/>
            <a:ext cx="508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E" sz="800">
              <a:latin typeface="Century Gothic" panose="020B0502020202020204" pitchFamily="34" charset="0"/>
            </a:endParaRPr>
          </a:p>
        </p:txBody>
      </p:sp>
      <p:sp>
        <p:nvSpPr>
          <p:cNvPr id="253" name="Line 13">
            <a:extLst>
              <a:ext uri="{FF2B5EF4-FFF2-40B4-BE49-F238E27FC236}">
                <a16:creationId xmlns:a16="http://schemas.microsoft.com/office/drawing/2014/main" id="{E2A8B46D-D519-4F67-A982-044702C97E04}"/>
              </a:ext>
            </a:extLst>
          </p:cNvPr>
          <p:cNvSpPr>
            <a:spLocks noChangeShapeType="1"/>
          </p:cNvSpPr>
          <p:nvPr/>
        </p:nvSpPr>
        <p:spPr bwMode="auto">
          <a:xfrm>
            <a:off x="9948300" y="6072936"/>
            <a:ext cx="508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IE" sz="800">
              <a:latin typeface="Century Gothic" panose="020B0502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3534483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215</Words>
  <Application>Microsoft Office PowerPoint</Application>
  <PresentationFormat>Widescreen</PresentationFormat>
  <Paragraphs>26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Comic Sans MS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 Preiss</dc:creator>
  <cp:lastModifiedBy>Paul Preiss</cp:lastModifiedBy>
  <cp:revision>1</cp:revision>
  <dcterms:created xsi:type="dcterms:W3CDTF">2019-11-26T11:15:02Z</dcterms:created>
  <dcterms:modified xsi:type="dcterms:W3CDTF">2019-11-26T11:16:19Z</dcterms:modified>
</cp:coreProperties>
</file>