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2934-F805-40D1-9F37-4F4F720B8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292E8-41A6-41BE-9F4C-DBD1DA454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9D412-DED5-41A6-AD38-AEB0E696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6868F-03ED-45EB-AD83-D4840B75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4AF3-45CC-4600-A013-9E8DCDDE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806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7164-E529-4E44-B142-3E7370AF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61003-1396-4E54-897C-593E6E7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E607F-C12D-454A-A658-FD2C25DA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C43E-D76B-48F8-ABCC-BC390672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B979-1756-41BB-A46E-2BE4548A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68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F5B8A-A560-4617-8B52-714782DB0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B0DB4-D7DD-48B4-8A5A-305E63374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3C346-16BE-4731-B9C5-23711777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6ED3-9AC0-463E-8ACC-EF8F6C0F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F857-8491-4428-80AC-28EA236C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369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0183" cy="68626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437253F-267D-4B73-AF43-FD63FA17D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70731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27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 righ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33BA1B-068D-4BEA-A1BA-DEE142D81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6350"/>
            <a:ext cx="5943600" cy="6851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670030-2242-4BDE-AF9F-823EB840F65E}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69951-30A3-4BB7-BE2E-611512E9E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387" y="6065240"/>
            <a:ext cx="1971873" cy="448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C6AF56-8542-4C69-B2D5-32FFF97FA8D1}"/>
              </a:ext>
            </a:extLst>
          </p:cNvPr>
          <p:cNvSpPr txBox="1"/>
          <p:nvPr userDrawn="1"/>
        </p:nvSpPr>
        <p:spPr>
          <a:xfrm>
            <a:off x="9578934" y="6514225"/>
            <a:ext cx="22652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 Association for All IT Architects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394A85-004E-440F-AFB6-92F4D1E2EF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186" y="2163389"/>
            <a:ext cx="3164028" cy="253122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EEFB922-2A25-43A9-946F-BF979D268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2320" y="457200"/>
            <a:ext cx="4114800" cy="18288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2F4D57F-06D7-4C12-9C29-A2746DC53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229" y="698500"/>
            <a:ext cx="5283200" cy="4932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21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4144-87FA-47D5-B895-30FE96C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BFAED-C302-4919-9AB9-6A0330B1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A3EF-ABFC-409D-9FD2-1F0C9F52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79FB1-FBF9-4E13-B114-4410B44C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9A525-570C-4E8D-B2C1-1D02577E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2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0836-3EED-47A4-B182-BDA383E6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1B8A-A745-4DCC-B5EF-C43C0EA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B633-87B5-45C1-8C20-223B4614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25029-0B02-4E15-B593-31DE714B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CD04C-E8B3-4901-AC05-ADF21691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661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60DC-E725-4C0A-A3FD-807052EE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B7BD-84B7-4A20-98E4-44A88FF0C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02F91-7246-43A6-8F30-22C5DDAED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8C3D3-494C-44D8-B280-8FEBCED5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347F0-B2EC-4534-ACF9-35CB9C9C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7D0C0-D04C-4373-9D69-07BE376B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1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2617-F58F-4B77-9F54-BD457318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8E53C-EB3E-4CE0-BB0A-EB1D559F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C3221-2FFE-4FFC-BAB9-7559F86E8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AF80B-989B-4813-911F-AF089BFC4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FD2C4-A9B4-4824-884F-7E2D3BE4E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D72D4-3E54-4DEA-9942-DF768405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A3048-7849-4E44-B9F9-48C7799D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622A0-767E-4FC3-8C9D-BF5ADD6A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16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552E-9983-4082-8A37-BC57E9EC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182D0-6C43-4601-BBF2-EE963D8E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56F65-AC67-4646-BE04-0ED029FD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C1B87-FB7B-4EA4-A8D6-91CA3C40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23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46AF9-649A-4FD3-905C-6BDC33A7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BB653-C076-41DC-A051-4518300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45380-269B-457F-B644-B936E5E1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469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BA05-47C0-473F-88FC-A34A14B5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BB4EF-44D5-4E1A-B6D9-670610B4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17CA-DDDF-478E-A7CD-452BFBD1D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DD6E4-8DE3-4EB7-B73C-1D0FFD78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84A30-0483-44E6-B2AA-234F29EE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FC898-D9C5-4C5A-A243-6DF726D5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63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D384-48B3-4199-A6A0-19BC9F75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191AA-BD1B-4042-BCCA-B07117364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7715-F2F1-4169-930B-8C905F17B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7BD8-6F93-4C9F-BBAA-2021E3D4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85060-8C9B-46A0-8C84-A034CAB7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6A963-0CC7-40CB-9A91-DF79D2A4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545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1F417-CC1D-4C53-BA89-A253805A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E62F5-A485-4162-A818-BFE30326E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4F909-2571-4D49-92D9-756BE78DB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5B4-4D91-49A2-9360-F9427E5CBCF5}" type="datetimeFigureOut">
              <a:rPr lang="en-IE" smtClean="0"/>
              <a:t>27/08/2018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D8A05-1650-44CC-9784-9FCF45506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3CC2-DF59-432C-9F6A-17BA4E5C7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D575-617C-4713-9DCF-53E28D64FF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877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A11391-30CC-4453-987B-CC04E9C79A25}"/>
              </a:ext>
            </a:extLst>
          </p:cNvPr>
          <p:cNvGrpSpPr/>
          <p:nvPr/>
        </p:nvGrpSpPr>
        <p:grpSpPr>
          <a:xfrm>
            <a:off x="613994" y="360852"/>
            <a:ext cx="11000940" cy="6412164"/>
            <a:chOff x="613994" y="360852"/>
            <a:chExt cx="11000940" cy="64121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B461772-8C28-4112-AFB3-D79E7443C913}"/>
                </a:ext>
              </a:extLst>
            </p:cNvPr>
            <p:cNvSpPr/>
            <p:nvPr/>
          </p:nvSpPr>
          <p:spPr>
            <a:xfrm>
              <a:off x="720432" y="845480"/>
              <a:ext cx="10894499" cy="53991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BA6D65-5753-44C5-9817-42370CBB73BE}"/>
                </a:ext>
              </a:extLst>
            </p:cNvPr>
            <p:cNvSpPr/>
            <p:nvPr/>
          </p:nvSpPr>
          <p:spPr>
            <a:xfrm>
              <a:off x="720431" y="845598"/>
              <a:ext cx="10894503" cy="849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ARCHITECTURALLY SIGNIFICANT REQUIREMENT &amp; ARCHITECTURE CONTEXT:</a:t>
              </a:r>
              <a:endParaRPr kumimoji="0" lang="en-IE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B29B9D-6EE8-4121-A25C-C96B5738E0EA}"/>
                </a:ext>
              </a:extLst>
            </p:cNvPr>
            <p:cNvSpPr/>
            <p:nvPr/>
          </p:nvSpPr>
          <p:spPr>
            <a:xfrm>
              <a:off x="720431" y="1694987"/>
              <a:ext cx="10894503" cy="849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SIGNIFICANCE &amp; IMPACT:</a:t>
              </a:r>
              <a:endParaRPr kumimoji="0" lang="en-I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5AE3EA-32CD-435D-BC6F-A6E3BFE4F281}"/>
                </a:ext>
              </a:extLst>
            </p:cNvPr>
            <p:cNvSpPr txBox="1"/>
            <p:nvPr/>
          </p:nvSpPr>
          <p:spPr>
            <a:xfrm>
              <a:off x="613994" y="360852"/>
              <a:ext cx="134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ASR CARD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B54582-0787-4E4C-9EE6-7D0CEEF0B67F}"/>
                </a:ext>
              </a:extLst>
            </p:cNvPr>
            <p:cNvSpPr/>
            <p:nvPr/>
          </p:nvSpPr>
          <p:spPr>
            <a:xfrm>
              <a:off x="5327144" y="374202"/>
              <a:ext cx="2544607" cy="360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DOMAIN: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35D9D0-B7DD-4776-AA36-4714F981B172}"/>
                </a:ext>
              </a:extLst>
            </p:cNvPr>
            <p:cNvSpPr/>
            <p:nvPr/>
          </p:nvSpPr>
          <p:spPr>
            <a:xfrm>
              <a:off x="9527865" y="379244"/>
              <a:ext cx="1018558" cy="360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DATE: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4BFD9E-A721-49F3-8BA9-D625CACCBD39}"/>
                </a:ext>
              </a:extLst>
            </p:cNvPr>
            <p:cNvSpPr/>
            <p:nvPr/>
          </p:nvSpPr>
          <p:spPr>
            <a:xfrm>
              <a:off x="10596376" y="379243"/>
              <a:ext cx="1018558" cy="360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STATUS: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3F25EA-45B3-446A-BAD0-3750977792B6}"/>
                </a:ext>
              </a:extLst>
            </p:cNvPr>
            <p:cNvSpPr/>
            <p:nvPr/>
          </p:nvSpPr>
          <p:spPr>
            <a:xfrm>
              <a:off x="714529" y="6311351"/>
              <a:ext cx="9550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Last updated on 21 April 2018 Download a copy of this canvas at </a:t>
              </a:r>
              <a:r>
                <a:rPr lang="en-IE" sz="800">
                  <a:solidFill>
                    <a:prstClr val="black"/>
                  </a:solidFill>
                  <a:latin typeface="Century Gothic" panose="020B0502020202020204" pitchFamily="34" charset="0"/>
                </a:rPr>
                <a:t>https://iasaglobal.org/wp-content/uploads/2018/08/ASR.pptx</a:t>
              </a:r>
              <a:endParaRPr kumimoji="0" lang="en-I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ASR Card Version: 0.1 Designed By: Gar Mac Críosta Agent ∆ for IASA Global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This work is licensed under a Creative Commons Attribution-</a:t>
              </a:r>
              <a:r>
                <a:rPr kumimoji="0" lang="en-IE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ShareAlike</a:t>
              </a: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4.0 International License. http://creativecommons.org/licenses/by-sa/4.0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1932F6-73E8-4344-BAD7-CF549E78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690" y="6417311"/>
              <a:ext cx="762000" cy="2684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EA7214-5D8D-4F2B-8738-D857F336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2177" y="6417311"/>
              <a:ext cx="1179182" cy="26843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738429-D861-483C-86F1-BDF41BCCA910}"/>
                </a:ext>
              </a:extLst>
            </p:cNvPr>
            <p:cNvSpPr/>
            <p:nvPr/>
          </p:nvSpPr>
          <p:spPr>
            <a:xfrm>
              <a:off x="7921705" y="379243"/>
              <a:ext cx="1556208" cy="360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CRITICALITY: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666021-F5EB-428A-8213-3AAD348D0913}"/>
                </a:ext>
              </a:extLst>
            </p:cNvPr>
            <p:cNvSpPr/>
            <p:nvPr/>
          </p:nvSpPr>
          <p:spPr>
            <a:xfrm>
              <a:off x="720429" y="2535524"/>
              <a:ext cx="10894499" cy="2134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CHARACTERISTICS: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2573B9-0AAF-419E-9CFF-E5F281685C09}"/>
                </a:ext>
              </a:extLst>
            </p:cNvPr>
            <p:cNvCxnSpPr/>
            <p:nvPr/>
          </p:nvCxnSpPr>
          <p:spPr>
            <a:xfrm>
              <a:off x="1991744" y="3252986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EF6066E-4A04-402C-9E09-3420AE389831}"/>
                </a:ext>
              </a:extLst>
            </p:cNvPr>
            <p:cNvCxnSpPr/>
            <p:nvPr/>
          </p:nvCxnSpPr>
          <p:spPr>
            <a:xfrm>
              <a:off x="1991744" y="3565294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B49E3F6-BA83-4525-AA0C-2A420966EF83}"/>
                </a:ext>
              </a:extLst>
            </p:cNvPr>
            <p:cNvCxnSpPr/>
            <p:nvPr/>
          </p:nvCxnSpPr>
          <p:spPr>
            <a:xfrm>
              <a:off x="1991744" y="3887217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4ADE95-BA1A-4122-AA64-0E2E48DAA5B6}"/>
                </a:ext>
              </a:extLst>
            </p:cNvPr>
            <p:cNvSpPr txBox="1"/>
            <p:nvPr/>
          </p:nvSpPr>
          <p:spPr>
            <a:xfrm>
              <a:off x="1909551" y="3081002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 impact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576F6D5-DE9E-4964-8785-F0E3C1F7E7DC}"/>
                </a:ext>
              </a:extLst>
            </p:cNvPr>
            <p:cNvSpPr txBox="1"/>
            <p:nvPr/>
          </p:nvSpPr>
          <p:spPr>
            <a:xfrm>
              <a:off x="3344894" y="3081662"/>
              <a:ext cx="8499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significant impact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6DB186-EAA1-4C3F-B7DC-3D070DFE1583}"/>
                </a:ext>
              </a:extLst>
            </p:cNvPr>
            <p:cNvSpPr txBox="1"/>
            <p:nvPr/>
          </p:nvSpPr>
          <p:spPr>
            <a:xfrm>
              <a:off x="1912978" y="3413197"/>
              <a:ext cx="4219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simple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999CBE5-9F43-4546-A2C6-CCB52AAB68E2}"/>
                </a:ext>
              </a:extLst>
            </p:cNvPr>
            <p:cNvSpPr txBox="1"/>
            <p:nvPr/>
          </p:nvSpPr>
          <p:spPr>
            <a:xfrm>
              <a:off x="3626898" y="3413197"/>
              <a:ext cx="51167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complex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F34C2E-2E21-412D-A236-41D8722EE0A1}"/>
                </a:ext>
              </a:extLst>
            </p:cNvPr>
            <p:cNvSpPr txBox="1"/>
            <p:nvPr/>
          </p:nvSpPr>
          <p:spPr>
            <a:xfrm>
              <a:off x="1903883" y="3724496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bau</a:t>
              </a:r>
              <a:endParaRPr kumimoji="0" lang="en-IE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89C5D0-F22E-4709-8666-9B73791196AD}"/>
                </a:ext>
              </a:extLst>
            </p:cNvPr>
            <p:cNvSpPr txBox="1"/>
            <p:nvPr/>
          </p:nvSpPr>
          <p:spPr>
            <a:xfrm>
              <a:off x="3467651" y="3725156"/>
              <a:ext cx="74411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bleeding edge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1D27DC-4D0C-497D-9BF3-BA7DCDD41E95}"/>
                </a:ext>
              </a:extLst>
            </p:cNvPr>
            <p:cNvCxnSpPr/>
            <p:nvPr/>
          </p:nvCxnSpPr>
          <p:spPr>
            <a:xfrm>
              <a:off x="1991744" y="4211933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A45F5C-147C-4D74-B130-CE192D89C958}"/>
                </a:ext>
              </a:extLst>
            </p:cNvPr>
            <p:cNvSpPr txBox="1"/>
            <p:nvPr/>
          </p:nvSpPr>
          <p:spPr>
            <a:xfrm>
              <a:off x="1919294" y="4049212"/>
              <a:ext cx="3145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F35EB8F-55AE-4ACA-8E76-01AF34DB9741}"/>
                </a:ext>
              </a:extLst>
            </p:cNvPr>
            <p:cNvSpPr txBox="1"/>
            <p:nvPr/>
          </p:nvSpPr>
          <p:spPr>
            <a:xfrm>
              <a:off x="3765597" y="4049872"/>
              <a:ext cx="34496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high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C2FB983-AD30-4960-B48A-F45BF8D6BE54}"/>
                </a:ext>
              </a:extLst>
            </p:cNvPr>
            <p:cNvCxnSpPr/>
            <p:nvPr/>
          </p:nvCxnSpPr>
          <p:spPr>
            <a:xfrm>
              <a:off x="5429803" y="3262378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79D030-82A9-4113-888D-5B741B8C4319}"/>
                </a:ext>
              </a:extLst>
            </p:cNvPr>
            <p:cNvCxnSpPr/>
            <p:nvPr/>
          </p:nvCxnSpPr>
          <p:spPr>
            <a:xfrm>
              <a:off x="5429803" y="3574686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DA02C10-F31C-48B4-8765-951255567801}"/>
                </a:ext>
              </a:extLst>
            </p:cNvPr>
            <p:cNvCxnSpPr/>
            <p:nvPr/>
          </p:nvCxnSpPr>
          <p:spPr>
            <a:xfrm>
              <a:off x="5429803" y="3896609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23E7B0C-40BD-42B7-A675-7766D10E7F42}"/>
                </a:ext>
              </a:extLst>
            </p:cNvPr>
            <p:cNvSpPr txBox="1"/>
            <p:nvPr/>
          </p:nvSpPr>
          <p:spPr>
            <a:xfrm>
              <a:off x="5347610" y="3090394"/>
              <a:ext cx="51488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 return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61F2906-A588-4EBD-AFF2-5DB01AFFAD25}"/>
                </a:ext>
              </a:extLst>
            </p:cNvPr>
            <p:cNvSpPr txBox="1"/>
            <p:nvPr/>
          </p:nvSpPr>
          <p:spPr>
            <a:xfrm>
              <a:off x="6937063" y="3091054"/>
              <a:ext cx="6094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high returns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C88E65-DB8E-4C7B-9205-BF5978FF37A4}"/>
                </a:ext>
              </a:extLst>
            </p:cNvPr>
            <p:cNvSpPr txBox="1"/>
            <p:nvPr/>
          </p:nvSpPr>
          <p:spPr>
            <a:xfrm>
              <a:off x="5357353" y="3733888"/>
              <a:ext cx="56938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not urgent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1DFC93-EC6E-49D9-B8BF-8248AA3B47B3}"/>
                </a:ext>
              </a:extLst>
            </p:cNvPr>
            <p:cNvSpPr txBox="1"/>
            <p:nvPr/>
          </p:nvSpPr>
          <p:spPr>
            <a:xfrm>
              <a:off x="7116327" y="3734548"/>
              <a:ext cx="42672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urgent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C3087D6-9DDD-44BA-ABF8-7337AC1DC96B}"/>
                </a:ext>
              </a:extLst>
            </p:cNvPr>
            <p:cNvCxnSpPr/>
            <p:nvPr/>
          </p:nvCxnSpPr>
          <p:spPr>
            <a:xfrm>
              <a:off x="5429803" y="4221325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CB9B94-67C1-4C8B-95BE-ABE8A1F3C3E2}"/>
                </a:ext>
              </a:extLst>
            </p:cNvPr>
            <p:cNvSpPr/>
            <p:nvPr/>
          </p:nvSpPr>
          <p:spPr>
            <a:xfrm>
              <a:off x="1367824" y="3043649"/>
              <a:ext cx="5854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COST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AFE0823-619B-49A1-AFD9-56B25984D75A}"/>
                </a:ext>
              </a:extLst>
            </p:cNvPr>
            <p:cNvSpPr/>
            <p:nvPr/>
          </p:nvSpPr>
          <p:spPr>
            <a:xfrm>
              <a:off x="840436" y="3340287"/>
              <a:ext cx="11128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COMPLEXITY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BD6D37-3CFB-43C4-89A3-9D58C348E14F}"/>
                </a:ext>
              </a:extLst>
            </p:cNvPr>
            <p:cNvSpPr/>
            <p:nvPr/>
          </p:nvSpPr>
          <p:spPr>
            <a:xfrm>
              <a:off x="1061980" y="3669633"/>
              <a:ext cx="8483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NOVELTY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DB6B7B5-73C9-4C45-9AD7-58A3F2AFCC25}"/>
                </a:ext>
              </a:extLst>
            </p:cNvPr>
            <p:cNvSpPr/>
            <p:nvPr/>
          </p:nvSpPr>
          <p:spPr>
            <a:xfrm>
              <a:off x="1416244" y="3966271"/>
              <a:ext cx="4940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RISK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454FB23-BBD9-47A5-AA1C-0F4379627EFA}"/>
                </a:ext>
              </a:extLst>
            </p:cNvPr>
            <p:cNvSpPr/>
            <p:nvPr/>
          </p:nvSpPr>
          <p:spPr>
            <a:xfrm>
              <a:off x="4610402" y="3081002"/>
              <a:ext cx="8274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REWARD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62FE9FD-92B8-4D41-8FA7-CDD964255A0D}"/>
                </a:ext>
              </a:extLst>
            </p:cNvPr>
            <p:cNvSpPr/>
            <p:nvPr/>
          </p:nvSpPr>
          <p:spPr>
            <a:xfrm>
              <a:off x="4087823" y="3377640"/>
              <a:ext cx="13500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LEGAL &amp; COMP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737053-F679-48BA-9A08-696A1ECA83C0}"/>
                </a:ext>
              </a:extLst>
            </p:cNvPr>
            <p:cNvSpPr/>
            <p:nvPr/>
          </p:nvSpPr>
          <p:spPr>
            <a:xfrm>
              <a:off x="4469669" y="3706986"/>
              <a:ext cx="9252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URGENCY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C444D92-8E97-477B-BD05-57DFE29196EA}"/>
                </a:ext>
              </a:extLst>
            </p:cNvPr>
            <p:cNvSpPr/>
            <p:nvPr/>
          </p:nvSpPr>
          <p:spPr>
            <a:xfrm>
              <a:off x="7532289" y="4010465"/>
              <a:ext cx="11977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other</a:t>
              </a: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_________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EB61498-9137-44BA-9343-83615CB5CE5C}"/>
                </a:ext>
              </a:extLst>
            </p:cNvPr>
            <p:cNvCxnSpPr/>
            <p:nvPr/>
          </p:nvCxnSpPr>
          <p:spPr>
            <a:xfrm>
              <a:off x="8843158" y="3262378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87E0AB0-C765-4215-A0BF-D5F59B5FDA53}"/>
                </a:ext>
              </a:extLst>
            </p:cNvPr>
            <p:cNvCxnSpPr/>
            <p:nvPr/>
          </p:nvCxnSpPr>
          <p:spPr>
            <a:xfrm>
              <a:off x="8843158" y="3574686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F13C437-58AA-4179-8550-D6CC13BAC094}"/>
                </a:ext>
              </a:extLst>
            </p:cNvPr>
            <p:cNvCxnSpPr/>
            <p:nvPr/>
          </p:nvCxnSpPr>
          <p:spPr>
            <a:xfrm>
              <a:off x="8843158" y="3896609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489A23D-0BF5-471A-9BF8-1693934AD76E}"/>
                </a:ext>
              </a:extLst>
            </p:cNvPr>
            <p:cNvSpPr txBox="1"/>
            <p:nvPr/>
          </p:nvSpPr>
          <p:spPr>
            <a:xfrm>
              <a:off x="8760965" y="3090394"/>
              <a:ext cx="56618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compliant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3ED293F-ADF2-41D0-AC86-BF59CA1A58FC}"/>
                </a:ext>
              </a:extLst>
            </p:cNvPr>
            <p:cNvSpPr txBox="1"/>
            <p:nvPr/>
          </p:nvSpPr>
          <p:spPr>
            <a:xfrm>
              <a:off x="10115692" y="3003320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major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non-compliance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1EE32EE-9CB3-4197-A889-EE75262FEC43}"/>
                </a:ext>
              </a:extLst>
            </p:cNvPr>
            <p:cNvSpPr txBox="1"/>
            <p:nvPr/>
          </p:nvSpPr>
          <p:spPr>
            <a:xfrm>
              <a:off x="8764392" y="3422589"/>
              <a:ext cx="53732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available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79B95A8-C6BE-4D53-B64E-86EBF7AC43CB}"/>
                </a:ext>
              </a:extLst>
            </p:cNvPr>
            <p:cNvSpPr txBox="1"/>
            <p:nvPr/>
          </p:nvSpPr>
          <p:spPr>
            <a:xfrm>
              <a:off x="10406321" y="3422589"/>
              <a:ext cx="63030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unavailable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3532F5F-A8FE-45F4-89CA-D3AACD1BF81A}"/>
                </a:ext>
              </a:extLst>
            </p:cNvPr>
            <p:cNvSpPr txBox="1"/>
            <p:nvPr/>
          </p:nvSpPr>
          <p:spPr>
            <a:xfrm>
              <a:off x="8770708" y="3733888"/>
              <a:ext cx="4587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doable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B4D6B75-3EF5-4884-8558-25B442DE6E0E}"/>
                </a:ext>
              </a:extLst>
            </p:cNvPr>
            <p:cNvSpPr txBox="1"/>
            <p:nvPr/>
          </p:nvSpPr>
          <p:spPr>
            <a:xfrm>
              <a:off x="10442565" y="3734548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impossible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A94761F-A3D1-4684-AE3E-31E71DCB487D}"/>
                </a:ext>
              </a:extLst>
            </p:cNvPr>
            <p:cNvSpPr txBox="1"/>
            <p:nvPr/>
          </p:nvSpPr>
          <p:spPr>
            <a:xfrm>
              <a:off x="9163765" y="3424892"/>
              <a:ext cx="1847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9CCDD15-8B51-4C35-8F21-23C61779F275}"/>
                </a:ext>
              </a:extLst>
            </p:cNvPr>
            <p:cNvCxnSpPr/>
            <p:nvPr/>
          </p:nvCxnSpPr>
          <p:spPr>
            <a:xfrm>
              <a:off x="8843158" y="4221325"/>
              <a:ext cx="20085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78D5A1F-36CC-4A57-96EA-E85C0A408D56}"/>
                </a:ext>
              </a:extLst>
            </p:cNvPr>
            <p:cNvSpPr txBox="1"/>
            <p:nvPr/>
          </p:nvSpPr>
          <p:spPr>
            <a:xfrm>
              <a:off x="8770708" y="4058604"/>
              <a:ext cx="1847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162B370-8380-495B-BA17-E429642B63BE}"/>
                </a:ext>
              </a:extLst>
            </p:cNvPr>
            <p:cNvSpPr txBox="1"/>
            <p:nvPr/>
          </p:nvSpPr>
          <p:spPr>
            <a:xfrm>
              <a:off x="10473175" y="4059264"/>
              <a:ext cx="1847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C1E0F4F-8533-463C-9E21-DC5ABA8E0C3D}"/>
                </a:ext>
              </a:extLst>
            </p:cNvPr>
            <p:cNvSpPr/>
            <p:nvPr/>
          </p:nvSpPr>
          <p:spPr>
            <a:xfrm>
              <a:off x="7795729" y="3081002"/>
              <a:ext cx="9989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PRINCIPLES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4B7DE74-5E74-4E79-A279-E13C63D14F62}"/>
                </a:ext>
              </a:extLst>
            </p:cNvPr>
            <p:cNvSpPr/>
            <p:nvPr/>
          </p:nvSpPr>
          <p:spPr>
            <a:xfrm>
              <a:off x="8175641" y="3377640"/>
              <a:ext cx="6190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SKILLS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17C37C2-D487-4B02-A69C-06A930506579}"/>
                </a:ext>
              </a:extLst>
            </p:cNvPr>
            <p:cNvSpPr/>
            <p:nvPr/>
          </p:nvSpPr>
          <p:spPr>
            <a:xfrm>
              <a:off x="7820105" y="3706986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DOABILITY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7A422A6-C7A6-4006-9764-55AA9E516EB1}"/>
                </a:ext>
              </a:extLst>
            </p:cNvPr>
            <p:cNvSpPr/>
            <p:nvPr/>
          </p:nvSpPr>
          <p:spPr>
            <a:xfrm>
              <a:off x="4195814" y="3983985"/>
              <a:ext cx="1197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CONSTRAINTS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0195908-691C-4ED4-B16C-81DE4D6F8A19}"/>
                </a:ext>
              </a:extLst>
            </p:cNvPr>
            <p:cNvSpPr txBox="1"/>
            <p:nvPr/>
          </p:nvSpPr>
          <p:spPr>
            <a:xfrm>
              <a:off x="5345203" y="3412703"/>
              <a:ext cx="5709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 impact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9BE86C2-1371-426E-9516-8F7766001BF0}"/>
                </a:ext>
              </a:extLst>
            </p:cNvPr>
            <p:cNvSpPr txBox="1"/>
            <p:nvPr/>
          </p:nvSpPr>
          <p:spPr>
            <a:xfrm>
              <a:off x="6780546" y="3413363"/>
              <a:ext cx="8499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significant impact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5E803E4-CFB9-4B9D-BC15-2D87663047A8}"/>
                </a:ext>
              </a:extLst>
            </p:cNvPr>
            <p:cNvSpPr txBox="1"/>
            <p:nvPr/>
          </p:nvSpPr>
          <p:spPr>
            <a:xfrm>
              <a:off x="5357353" y="4049790"/>
              <a:ext cx="69762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 constraints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F5FBE8F-B317-4E68-8F07-62A3F62BE6D3}"/>
                </a:ext>
              </a:extLst>
            </p:cNvPr>
            <p:cNvSpPr txBox="1"/>
            <p:nvPr/>
          </p:nvSpPr>
          <p:spPr>
            <a:xfrm>
              <a:off x="6995677" y="4050450"/>
              <a:ext cx="5806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constraints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D44237A-EC84-46E5-9014-0F2E6E029CF4}"/>
                </a:ext>
              </a:extLst>
            </p:cNvPr>
            <p:cNvSpPr txBox="1"/>
            <p:nvPr/>
          </p:nvSpPr>
          <p:spPr>
            <a:xfrm>
              <a:off x="9347849" y="3002655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minor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non-compliance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7B63911-8524-4C6E-B8B4-FDF55541BE7A}"/>
                </a:ext>
              </a:extLst>
            </p:cNvPr>
            <p:cNvSpPr/>
            <p:nvPr/>
          </p:nvSpPr>
          <p:spPr>
            <a:xfrm>
              <a:off x="719666" y="4667375"/>
              <a:ext cx="10894503" cy="7825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STRATEGY &amp; PLAN:</a:t>
              </a:r>
              <a:endParaRPr kumimoji="0" lang="en-I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A12A59-FEAE-4CF8-A4DF-913806B05DF4}"/>
                </a:ext>
              </a:extLst>
            </p:cNvPr>
            <p:cNvSpPr/>
            <p:nvPr/>
          </p:nvSpPr>
          <p:spPr>
            <a:xfrm>
              <a:off x="719667" y="5453622"/>
              <a:ext cx="5376334" cy="7825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IDEAS:</a:t>
              </a:r>
              <a:endParaRPr kumimoji="0" lang="en-I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F4097A5-63CA-450A-AF7D-F753F82B5B38}"/>
                </a:ext>
              </a:extLst>
            </p:cNvPr>
            <p:cNvSpPr/>
            <p:nvPr/>
          </p:nvSpPr>
          <p:spPr>
            <a:xfrm>
              <a:off x="6095233" y="5452067"/>
              <a:ext cx="5518935" cy="78258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STAKEHOLDERS:</a:t>
              </a:r>
              <a:endParaRPr kumimoji="0" lang="en-I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1853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148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Preiss</dc:creator>
  <cp:lastModifiedBy>Paul Preiss</cp:lastModifiedBy>
  <cp:revision>2</cp:revision>
  <dcterms:created xsi:type="dcterms:W3CDTF">2018-08-27T12:26:49Z</dcterms:created>
  <dcterms:modified xsi:type="dcterms:W3CDTF">2018-08-27T12:38:52Z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42FA4DF2-0B8E-4EEB-A44E-58D17332A668</vt:lpwstr>
  </property>
  <property fmtid="{D5CDD505-2E9C-101B-9397-08002B2CF9AE}" pid="3" name="ArticulatePath">
    <vt:lpwstr>Presentation1</vt:lpwstr>
  </property>
</Properties>
</file>