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3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6F326-842B-41DC-8D1A-538663060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732A8F-947E-43DB-88C4-76A24884CA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120A1-45DD-4222-A5A4-946015E53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0BF42-F300-4ECA-81DC-290D57C08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7B6D8-E152-4F3D-A4EF-5A8DF5422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2242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25FDF-D4B8-46C1-B2C9-2656EAF0C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C606B-BFB7-4654-9EAA-881689C59D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02020-71C4-48FC-A439-9000C4F88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1EAC3-7540-43FD-83C7-81A9FB0C0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BAAED-A754-4A5F-9541-DC275D806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2780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254CA8-059A-4F85-B40F-CF4910631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96546-A6A3-4BCC-8646-3C1C959FD4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6F68-AC40-44B6-A465-ADCF728D8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DC6FF-8F5D-4671-A1D8-1246E829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DDFE7-875B-4FF4-AD7D-35D8C8407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2574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FCABE-931E-4C83-B8D8-771EEA04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18D7F-633E-4AA9-BB94-157C981B4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77952-3EA1-40B3-A8F3-1E98ABB48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9B9F2-CFCB-4F05-A7C4-C7AF5C7FE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6A986-DE00-43CF-A777-820AD8FB7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6713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3393D-056C-4DB7-9D94-76D386B5B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F9A1A6-E80D-4603-A25A-82D03DC3C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E992-59E8-462B-82F8-CA2519F5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95F1B-1B75-4109-BFAE-83CB39B13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9FC72-E65B-4D84-835D-93D5FC71C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2278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67D6B-7ADD-486C-BA12-BF07392FD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3F63-24BA-44F7-BBB1-1383A8DAE3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A61441-D6E5-4BD9-AC5F-CD4CE1F4C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FC6A0-F23A-409B-B75F-1E42563A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35C71C-DEB3-4B2A-9EB6-6E4774773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A717F-4D4F-42CA-A7D8-E7B0CC560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2130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D9DF-FA27-44BC-87A6-E531C5E9A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F90BB-4795-467D-805D-CAF111FD4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99BA04-AE8B-4CDE-BD61-B7662BCCE0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DC03BB-6117-492C-A4F1-5E051B1CBF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4B9FA-EB79-4CFD-AAE3-D06B32FDFD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2E6DA0-9E8F-4710-AC6F-90DC2ACC8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5F02B-863E-47FD-8A06-8AAD6724B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EBC407-E9AB-48A9-AC56-78EBE914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816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D5872-4106-45A9-893F-5B4FE5B63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86969C-061E-4D38-BF7D-D9FBE8CD3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4E1C3D-EF8F-4BE3-89E7-27CBC797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80905-1043-4629-AD4C-D09A67104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2808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39E427-7CBB-40ED-BBFE-10A23A8B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136769-5CA5-424D-881E-34E8489F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90A134-23C8-4413-BDEB-A4DBF8133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614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9E4B9-5AD4-4794-AAEB-288599DC4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B9DDC-4B2E-486F-B2AE-677A41460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68DDBD-8E81-49DD-9F61-01883BA67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C71DBA-7F9C-419A-BE20-C491EFA5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542E6-D37E-4EA3-8702-071A3B686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4C15EA-6537-46DC-9D16-E04E639BE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601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9162-9A7C-4535-8993-6D3D1F0E4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E180F7-2BDB-461B-8DCC-1C38EB4D4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D08740-AD51-49D1-9023-0642FFA09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C6C1DA-A451-44BC-B871-1ADA7702B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D79D5-F934-4F5B-8422-1B45663DA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132B59-5BC0-4EC3-9D2D-F921A25E2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1895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925E6B-A15B-4DB0-BE48-B6F149C4E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726E7-C39A-47FE-83CF-C167C617E4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D75AAF-5500-4A2E-A123-3227020E8A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AFBF-271D-4814-B8AD-FBD57AF920C1}" type="datetimeFigureOut">
              <a:rPr lang="en-IE" smtClean="0"/>
              <a:t>27/09/2018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5EDE0-D491-4572-9034-3193909920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A5C39-D223-4DE6-BFB8-3303C8EB3E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5A8DC-77DD-440E-8CF1-EB070EE2F80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432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27F084-D6D6-4F17-9B99-B07801AF58B8}"/>
              </a:ext>
            </a:extLst>
          </p:cNvPr>
          <p:cNvSpPr/>
          <p:nvPr/>
        </p:nvSpPr>
        <p:spPr>
          <a:xfrm>
            <a:off x="691053" y="816100"/>
            <a:ext cx="10944430" cy="533694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566D74-7A6B-4875-9F40-F016D499DEBD}"/>
              </a:ext>
            </a:extLst>
          </p:cNvPr>
          <p:cNvSpPr/>
          <p:nvPr/>
        </p:nvSpPr>
        <p:spPr>
          <a:xfrm>
            <a:off x="691052" y="816218"/>
            <a:ext cx="10944431" cy="126188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CAPABILITY: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Verb / Noun / Outcome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3E7113-AA4F-4ED3-9C33-78D6F9E041C9}"/>
              </a:ext>
            </a:extLst>
          </p:cNvPr>
          <p:cNvSpPr/>
          <p:nvPr/>
        </p:nvSpPr>
        <p:spPr>
          <a:xfrm>
            <a:off x="691052" y="2075386"/>
            <a:ext cx="5404947" cy="139011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OUTCOME: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Description of what the capability does &amp; what outcome does it lead 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DB22763-50EA-4DE7-87FF-337D39372145}"/>
              </a:ext>
            </a:extLst>
          </p:cNvPr>
          <p:cNvSpPr/>
          <p:nvPr/>
        </p:nvSpPr>
        <p:spPr>
          <a:xfrm>
            <a:off x="6095998" y="2073633"/>
            <a:ext cx="5539483" cy="13896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BUSINESS SERVICE: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business does this capability enable?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634542" y="369870"/>
            <a:ext cx="2165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CAPABILITY CARD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E1C475-024E-4BB8-B650-DFD707551E0C}"/>
              </a:ext>
            </a:extLst>
          </p:cNvPr>
          <p:cNvSpPr/>
          <p:nvPr/>
        </p:nvSpPr>
        <p:spPr>
          <a:xfrm>
            <a:off x="3025568" y="388262"/>
            <a:ext cx="169566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OPERATING MODEL: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AD61D-AA63-43C0-8D0B-F7343AF8FE55}"/>
              </a:ext>
            </a:extLst>
          </p:cNvPr>
          <p:cNvSpPr/>
          <p:nvPr/>
        </p:nvSpPr>
        <p:spPr>
          <a:xfrm>
            <a:off x="4771186" y="386561"/>
            <a:ext cx="169566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ID: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9548413" y="388262"/>
            <a:ext cx="1018558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10616924" y="388261"/>
            <a:ext cx="1018558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634542" y="6166651"/>
            <a:ext cx="89807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Last updated on 21 April </a:t>
            </a:r>
            <a:r>
              <a:rPr kumimoji="0" lang="en-IE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Capability Card </a:t>
            </a: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Version: </a:t>
            </a:r>
            <a:r>
              <a:rPr kumimoji="0" lang="en-IE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0.1</a:t>
            </a: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Designed By: </a:t>
            </a:r>
            <a:r>
              <a:rPr kumimoji="0" lang="en-IE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Gar Mac Críosta Agent ∆</a:t>
            </a: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for </a:t>
            </a:r>
            <a:r>
              <a:rPr kumimoji="0" lang="en-IE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IASA Global.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This work is licensed under a Creative Commons Attribution-</a:t>
            </a:r>
            <a:r>
              <a:rPr kumimoji="0" lang="en-IE" sz="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ShareAlike</a:t>
            </a: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4.0 International License. http://creativecommons.org/licenses/by-sa/4.0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5D992AD-5BD5-4F6A-B03F-B1D3E75FE6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813" y="6318844"/>
            <a:ext cx="762000" cy="2684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98ED25A-F57C-4E4D-A7B7-86293829204F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300" y="6318844"/>
            <a:ext cx="1179182" cy="268433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ADED15E9-C545-451C-83DE-F91A9DB00719}"/>
              </a:ext>
            </a:extLst>
          </p:cNvPr>
          <p:cNvSpPr/>
          <p:nvPr/>
        </p:nvSpPr>
        <p:spPr>
          <a:xfrm>
            <a:off x="8278820" y="386559"/>
            <a:ext cx="1219640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LIFECYCLE PHASE: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57A5C69-E7EB-45B0-BE24-839BFB2568EA}"/>
              </a:ext>
            </a:extLst>
          </p:cNvPr>
          <p:cNvSpPr/>
          <p:nvPr/>
        </p:nvSpPr>
        <p:spPr>
          <a:xfrm>
            <a:off x="6525003" y="386560"/>
            <a:ext cx="169566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CAPABILITY OWNER: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C1267F-9E74-4957-9532-EBAF655C726B}"/>
              </a:ext>
            </a:extLst>
          </p:cNvPr>
          <p:cNvSpPr txBox="1"/>
          <p:nvPr/>
        </p:nvSpPr>
        <p:spPr>
          <a:xfrm>
            <a:off x="8358027" y="829209"/>
            <a:ext cx="3264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“If I have the belief that I can do it, I shall surely acquire the capacity to do it even if I may not have it at the beginning.”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– Gandhi </a:t>
            </a:r>
            <a:endParaRPr kumimoji="0" lang="en-IE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A34E594-C67C-45E0-95BC-6F0C009A3693}"/>
              </a:ext>
            </a:extLst>
          </p:cNvPr>
          <p:cNvSpPr txBox="1"/>
          <p:nvPr/>
        </p:nvSpPr>
        <p:spPr>
          <a:xfrm>
            <a:off x="691051" y="1486013"/>
            <a:ext cx="3823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_________________________________________________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[verb]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2C0C8D6-1A16-4647-9450-1CC2B0818DB7}"/>
              </a:ext>
            </a:extLst>
          </p:cNvPr>
          <p:cNvSpPr txBox="1"/>
          <p:nvPr/>
        </p:nvSpPr>
        <p:spPr>
          <a:xfrm>
            <a:off x="3891842" y="1492509"/>
            <a:ext cx="40208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_________________________________________________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[noun]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13A22D9-5116-46EC-AF08-AD6E6AF2495D}"/>
              </a:ext>
            </a:extLst>
          </p:cNvPr>
          <p:cNvSpPr/>
          <p:nvPr/>
        </p:nvSpPr>
        <p:spPr>
          <a:xfrm>
            <a:off x="691052" y="3465496"/>
            <a:ext cx="3605128" cy="12075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PEOPLE: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directly supports or enables this capability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4B8DA9C4-FAD3-445F-9B72-84AC4BEDE97E}"/>
              </a:ext>
            </a:extLst>
          </p:cNvPr>
          <p:cNvSpPr/>
          <p:nvPr/>
        </p:nvSpPr>
        <p:spPr>
          <a:xfrm>
            <a:off x="4296181" y="3469388"/>
            <a:ext cx="3590949" cy="12075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business processes currently contribute to realise this capability?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615209-4E78-4D04-8E30-F8EA6604B58F}"/>
              </a:ext>
            </a:extLst>
          </p:cNvPr>
          <p:cNvSpPr/>
          <p:nvPr/>
        </p:nvSpPr>
        <p:spPr>
          <a:xfrm>
            <a:off x="7887130" y="3469388"/>
            <a:ext cx="3735697" cy="120758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TECHNOLOGY: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application services &amp; components are the primary enabler of this capability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7597766-6686-4925-8B27-39B1567659AB}"/>
              </a:ext>
            </a:extLst>
          </p:cNvPr>
          <p:cNvSpPr/>
          <p:nvPr/>
        </p:nvSpPr>
        <p:spPr>
          <a:xfrm>
            <a:off x="6159055" y="3044200"/>
            <a:ext cx="169566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SOURCING: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114B127F-54E8-4E0C-88F4-3ABA26F11178}"/>
              </a:ext>
            </a:extLst>
          </p:cNvPr>
          <p:cNvSpPr/>
          <p:nvPr/>
        </p:nvSpPr>
        <p:spPr>
          <a:xfrm>
            <a:off x="689342" y="4673082"/>
            <a:ext cx="3605128" cy="14721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PERFORMANCE: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Who directly supports or enables this capability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3CDD5D99-3513-48EA-952C-DFEBC45C4C3F}"/>
              </a:ext>
            </a:extLst>
          </p:cNvPr>
          <p:cNvSpPr/>
          <p:nvPr/>
        </p:nvSpPr>
        <p:spPr>
          <a:xfrm>
            <a:off x="4294471" y="4673082"/>
            <a:ext cx="3590949" cy="14721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MATURITY: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level of maturity does the capability exhibit currently?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09613B2-DDEF-4765-8993-16FD81091F06}"/>
              </a:ext>
            </a:extLst>
          </p:cNvPr>
          <p:cNvSpPr/>
          <p:nvPr/>
        </p:nvSpPr>
        <p:spPr>
          <a:xfrm>
            <a:off x="7885420" y="4673082"/>
            <a:ext cx="3735697" cy="1472178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STRATEGY: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impact does this capability have on strategy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012D717-E508-4E68-816E-0B92A0AEB2A0}"/>
              </a:ext>
            </a:extLst>
          </p:cNvPr>
          <p:cNvSpPr/>
          <p:nvPr/>
        </p:nvSpPr>
        <p:spPr>
          <a:xfrm>
            <a:off x="4338320" y="3044200"/>
            <a:ext cx="169566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DEMAND DRIVER: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FC503C1A-127B-4985-82C5-A65D687561AD}"/>
              </a:ext>
            </a:extLst>
          </p:cNvPr>
          <p:cNvGrpSpPr/>
          <p:nvPr/>
        </p:nvGrpSpPr>
        <p:grpSpPr>
          <a:xfrm>
            <a:off x="1204207" y="5598447"/>
            <a:ext cx="2562835" cy="197252"/>
            <a:chOff x="7631422" y="4902518"/>
            <a:chExt cx="2819118" cy="216976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E850DC16-B4D8-40FA-9A4F-22BABAC955E1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Diamond 77">
              <a:extLst>
                <a:ext uri="{FF2B5EF4-FFF2-40B4-BE49-F238E27FC236}">
                  <a16:creationId xmlns:a16="http://schemas.microsoft.com/office/drawing/2014/main" id="{40DF42BA-3D09-42A7-9C06-B2C613E0EC27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79" name="Diamond 78">
              <a:extLst>
                <a:ext uri="{FF2B5EF4-FFF2-40B4-BE49-F238E27FC236}">
                  <a16:creationId xmlns:a16="http://schemas.microsoft.com/office/drawing/2014/main" id="{67ACBA22-0EDA-468D-8E63-B905687C563A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0" name="Diamond 79">
              <a:extLst>
                <a:ext uri="{FF2B5EF4-FFF2-40B4-BE49-F238E27FC236}">
                  <a16:creationId xmlns:a16="http://schemas.microsoft.com/office/drawing/2014/main" id="{7A109DFF-6979-4D9E-A327-67CAEC7FE80D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1" name="Diamond 80">
              <a:extLst>
                <a:ext uri="{FF2B5EF4-FFF2-40B4-BE49-F238E27FC236}">
                  <a16:creationId xmlns:a16="http://schemas.microsoft.com/office/drawing/2014/main" id="{E0F86BC4-258B-4452-B08B-C8B0ECC4D238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2" name="Diamond 81">
              <a:extLst>
                <a:ext uri="{FF2B5EF4-FFF2-40B4-BE49-F238E27FC236}">
                  <a16:creationId xmlns:a16="http://schemas.microsoft.com/office/drawing/2014/main" id="{A7E01A1C-2D7E-4D1C-89BC-02C5A0DAAD7B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057671F-8984-4EBC-8F94-3E776D827EAC}"/>
              </a:ext>
            </a:extLst>
          </p:cNvPr>
          <p:cNvGrpSpPr/>
          <p:nvPr/>
        </p:nvGrpSpPr>
        <p:grpSpPr>
          <a:xfrm>
            <a:off x="4514597" y="5204450"/>
            <a:ext cx="1195581" cy="83654"/>
            <a:chOff x="7631422" y="4902518"/>
            <a:chExt cx="2819118" cy="216976"/>
          </a:xfrm>
        </p:grpSpPr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D90B09BD-309C-4B93-971F-89B613E499FB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5" name="Diamond 84">
              <a:extLst>
                <a:ext uri="{FF2B5EF4-FFF2-40B4-BE49-F238E27FC236}">
                  <a16:creationId xmlns:a16="http://schemas.microsoft.com/office/drawing/2014/main" id="{2FEF33FB-99B8-4051-9C34-8F087FC52D23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6" name="Diamond 85">
              <a:extLst>
                <a:ext uri="{FF2B5EF4-FFF2-40B4-BE49-F238E27FC236}">
                  <a16:creationId xmlns:a16="http://schemas.microsoft.com/office/drawing/2014/main" id="{D400D1F4-9660-48D9-95F4-D2D34735ABBF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7" name="Diamond 86">
              <a:extLst>
                <a:ext uri="{FF2B5EF4-FFF2-40B4-BE49-F238E27FC236}">
                  <a16:creationId xmlns:a16="http://schemas.microsoft.com/office/drawing/2014/main" id="{429C8F7C-0CBA-4487-9CD5-459FBADA0074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8" name="Diamond 87">
              <a:extLst>
                <a:ext uri="{FF2B5EF4-FFF2-40B4-BE49-F238E27FC236}">
                  <a16:creationId xmlns:a16="http://schemas.microsoft.com/office/drawing/2014/main" id="{F7E43895-EB04-40F9-AC35-FBB248ECC0F9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89" name="Diamond 88">
              <a:extLst>
                <a:ext uri="{FF2B5EF4-FFF2-40B4-BE49-F238E27FC236}">
                  <a16:creationId xmlns:a16="http://schemas.microsoft.com/office/drawing/2014/main" id="{C71E84AB-788C-4EBC-9D8F-66512C1E6706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5BA4D41B-20DC-4BF1-A7E9-C783DED25B4C}"/>
              </a:ext>
            </a:extLst>
          </p:cNvPr>
          <p:cNvGrpSpPr/>
          <p:nvPr/>
        </p:nvGrpSpPr>
        <p:grpSpPr>
          <a:xfrm>
            <a:off x="4516729" y="5564818"/>
            <a:ext cx="1195581" cy="83654"/>
            <a:chOff x="7631422" y="4902518"/>
            <a:chExt cx="2819118" cy="216976"/>
          </a:xfrm>
        </p:grpSpPr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AC5ACFF9-70D4-4FBA-96FB-8388020885AD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Diamond 91">
              <a:extLst>
                <a:ext uri="{FF2B5EF4-FFF2-40B4-BE49-F238E27FC236}">
                  <a16:creationId xmlns:a16="http://schemas.microsoft.com/office/drawing/2014/main" id="{29043CF9-7199-4942-8222-076AC0D2B5C1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3" name="Diamond 92">
              <a:extLst>
                <a:ext uri="{FF2B5EF4-FFF2-40B4-BE49-F238E27FC236}">
                  <a16:creationId xmlns:a16="http://schemas.microsoft.com/office/drawing/2014/main" id="{D20B99BA-DBC8-4E2E-BF58-9BD2F471967A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4" name="Diamond 93">
              <a:extLst>
                <a:ext uri="{FF2B5EF4-FFF2-40B4-BE49-F238E27FC236}">
                  <a16:creationId xmlns:a16="http://schemas.microsoft.com/office/drawing/2014/main" id="{B746288A-7D7B-44F5-9476-3175C45A946E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5" name="Diamond 94">
              <a:extLst>
                <a:ext uri="{FF2B5EF4-FFF2-40B4-BE49-F238E27FC236}">
                  <a16:creationId xmlns:a16="http://schemas.microsoft.com/office/drawing/2014/main" id="{2A9D2879-51CA-4DA4-AF7B-1C8E8609BCF9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6" name="Diamond 95">
              <a:extLst>
                <a:ext uri="{FF2B5EF4-FFF2-40B4-BE49-F238E27FC236}">
                  <a16:creationId xmlns:a16="http://schemas.microsoft.com/office/drawing/2014/main" id="{2CDCB0BE-BF58-42A3-8ED3-315DC927E3D5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67CA4AA5-1315-46E3-84EB-531D3CB9A94D}"/>
              </a:ext>
            </a:extLst>
          </p:cNvPr>
          <p:cNvGrpSpPr/>
          <p:nvPr/>
        </p:nvGrpSpPr>
        <p:grpSpPr>
          <a:xfrm>
            <a:off x="6235780" y="5204450"/>
            <a:ext cx="1195581" cy="83654"/>
            <a:chOff x="7631422" y="4902518"/>
            <a:chExt cx="2819118" cy="216976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ECA4CEAE-519B-4549-8794-6B698051E393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Diamond 98">
              <a:extLst>
                <a:ext uri="{FF2B5EF4-FFF2-40B4-BE49-F238E27FC236}">
                  <a16:creationId xmlns:a16="http://schemas.microsoft.com/office/drawing/2014/main" id="{67003018-FF7F-4837-9351-00D3370FF4FB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Diamond 99">
              <a:extLst>
                <a:ext uri="{FF2B5EF4-FFF2-40B4-BE49-F238E27FC236}">
                  <a16:creationId xmlns:a16="http://schemas.microsoft.com/office/drawing/2014/main" id="{297148B8-E500-4E58-A998-17113B1CD73D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1" name="Diamond 100">
              <a:extLst>
                <a:ext uri="{FF2B5EF4-FFF2-40B4-BE49-F238E27FC236}">
                  <a16:creationId xmlns:a16="http://schemas.microsoft.com/office/drawing/2014/main" id="{DA89F873-0B28-409A-BC57-00A8C8021A71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2" name="Diamond 101">
              <a:extLst>
                <a:ext uri="{FF2B5EF4-FFF2-40B4-BE49-F238E27FC236}">
                  <a16:creationId xmlns:a16="http://schemas.microsoft.com/office/drawing/2014/main" id="{CFDB7140-40A7-494B-BDAE-A6B27DA9A534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Diamond 102">
              <a:extLst>
                <a:ext uri="{FF2B5EF4-FFF2-40B4-BE49-F238E27FC236}">
                  <a16:creationId xmlns:a16="http://schemas.microsoft.com/office/drawing/2014/main" id="{89AC64AD-7B35-4CA1-A837-00742C105E1A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BD5DECA1-60E3-46CE-9B89-9495394FA87C}"/>
              </a:ext>
            </a:extLst>
          </p:cNvPr>
          <p:cNvGrpSpPr/>
          <p:nvPr/>
        </p:nvGrpSpPr>
        <p:grpSpPr>
          <a:xfrm>
            <a:off x="6237912" y="5564818"/>
            <a:ext cx="1195581" cy="83654"/>
            <a:chOff x="7631422" y="4902518"/>
            <a:chExt cx="2819118" cy="216976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9378E1F2-6089-4EFF-81AC-7B426AB97DAE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Diamond 105">
              <a:extLst>
                <a:ext uri="{FF2B5EF4-FFF2-40B4-BE49-F238E27FC236}">
                  <a16:creationId xmlns:a16="http://schemas.microsoft.com/office/drawing/2014/main" id="{5F14F1CF-2D63-48EF-91EC-F0EC12CF1475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7" name="Diamond 106">
              <a:extLst>
                <a:ext uri="{FF2B5EF4-FFF2-40B4-BE49-F238E27FC236}">
                  <a16:creationId xmlns:a16="http://schemas.microsoft.com/office/drawing/2014/main" id="{98681F3E-254E-491C-9E61-F1F5614E2DC8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8" name="Diamond 107">
              <a:extLst>
                <a:ext uri="{FF2B5EF4-FFF2-40B4-BE49-F238E27FC236}">
                  <a16:creationId xmlns:a16="http://schemas.microsoft.com/office/drawing/2014/main" id="{41CECE0C-EE73-4F99-9366-B68A61DB8E88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9" name="Diamond 108">
              <a:extLst>
                <a:ext uri="{FF2B5EF4-FFF2-40B4-BE49-F238E27FC236}">
                  <a16:creationId xmlns:a16="http://schemas.microsoft.com/office/drawing/2014/main" id="{0E5C5408-5E1F-4F94-AF4D-E0F29A545E89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0" name="Diamond 109">
              <a:extLst>
                <a:ext uri="{FF2B5EF4-FFF2-40B4-BE49-F238E27FC236}">
                  <a16:creationId xmlns:a16="http://schemas.microsoft.com/office/drawing/2014/main" id="{306E13A5-8067-4802-9691-55797B6C8AE3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99C20616-E0CF-48C5-99F9-7BD535958B23}"/>
              </a:ext>
            </a:extLst>
          </p:cNvPr>
          <p:cNvSpPr/>
          <p:nvPr/>
        </p:nvSpPr>
        <p:spPr>
          <a:xfrm>
            <a:off x="2167953" y="5343689"/>
            <a:ext cx="67358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efficiency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597D47B6-D16E-4E08-8F99-D7AC9971AEDC}"/>
              </a:ext>
            </a:extLst>
          </p:cNvPr>
          <p:cNvSpPr/>
          <p:nvPr/>
        </p:nvSpPr>
        <p:spPr>
          <a:xfrm>
            <a:off x="2085399" y="5796538"/>
            <a:ext cx="8386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effectiveness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74EE65F5-8CF5-437D-AAC3-876067328962}"/>
              </a:ext>
            </a:extLst>
          </p:cNvPr>
          <p:cNvSpPr/>
          <p:nvPr/>
        </p:nvSpPr>
        <p:spPr>
          <a:xfrm>
            <a:off x="4419892" y="5274238"/>
            <a:ext cx="105509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process definition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ADEA8321-F8F1-4089-87AE-7C8FCF8A9BC3}"/>
              </a:ext>
            </a:extLst>
          </p:cNvPr>
          <p:cNvSpPr/>
          <p:nvPr/>
        </p:nvSpPr>
        <p:spPr>
          <a:xfrm>
            <a:off x="4430839" y="5636435"/>
            <a:ext cx="72167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digitization</a:t>
            </a: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AE6E3A26-6502-459A-BCCD-BD0A1242B661}"/>
              </a:ext>
            </a:extLst>
          </p:cNvPr>
          <p:cNvSpPr/>
          <p:nvPr/>
        </p:nvSpPr>
        <p:spPr>
          <a:xfrm>
            <a:off x="6155861" y="5274238"/>
            <a:ext cx="114486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organization scope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2AA18CE0-31A8-4FDB-876A-3C79514CE8EB}"/>
              </a:ext>
            </a:extLst>
          </p:cNvPr>
          <p:cNvSpPr/>
          <p:nvPr/>
        </p:nvSpPr>
        <p:spPr>
          <a:xfrm>
            <a:off x="6166808" y="5636435"/>
            <a:ext cx="137088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outcome measurement</a:t>
            </a:r>
          </a:p>
        </p:txBody>
      </p:sp>
      <p:grpSp>
        <p:nvGrpSpPr>
          <p:cNvPr id="144" name="Group 143">
            <a:extLst>
              <a:ext uri="{FF2B5EF4-FFF2-40B4-BE49-F238E27FC236}">
                <a16:creationId xmlns:a16="http://schemas.microsoft.com/office/drawing/2014/main" id="{3DDC3658-9020-40F6-AAED-4C868C6102A2}"/>
              </a:ext>
            </a:extLst>
          </p:cNvPr>
          <p:cNvGrpSpPr/>
          <p:nvPr/>
        </p:nvGrpSpPr>
        <p:grpSpPr>
          <a:xfrm>
            <a:off x="1204207" y="5179142"/>
            <a:ext cx="2562835" cy="197252"/>
            <a:chOff x="7631422" y="4902518"/>
            <a:chExt cx="2819118" cy="216976"/>
          </a:xfrm>
        </p:grpSpPr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E8B47C1B-D6F2-4B1A-A479-DB05D2E8B8BC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6" name="Diamond 145">
              <a:extLst>
                <a:ext uri="{FF2B5EF4-FFF2-40B4-BE49-F238E27FC236}">
                  <a16:creationId xmlns:a16="http://schemas.microsoft.com/office/drawing/2014/main" id="{1BF57740-5FF1-4B93-A5D0-FBFD2757CDC9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7" name="Diamond 146">
              <a:extLst>
                <a:ext uri="{FF2B5EF4-FFF2-40B4-BE49-F238E27FC236}">
                  <a16:creationId xmlns:a16="http://schemas.microsoft.com/office/drawing/2014/main" id="{B20372D3-4988-40D6-963B-92A612ED19F0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8" name="Diamond 147">
              <a:extLst>
                <a:ext uri="{FF2B5EF4-FFF2-40B4-BE49-F238E27FC236}">
                  <a16:creationId xmlns:a16="http://schemas.microsoft.com/office/drawing/2014/main" id="{6B7536B9-7FC7-416F-AE97-474558DE3540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9" name="Diamond 148">
              <a:extLst>
                <a:ext uri="{FF2B5EF4-FFF2-40B4-BE49-F238E27FC236}">
                  <a16:creationId xmlns:a16="http://schemas.microsoft.com/office/drawing/2014/main" id="{857BA733-0D33-4C35-91C0-48462670A050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0" name="Diamond 149">
              <a:extLst>
                <a:ext uri="{FF2B5EF4-FFF2-40B4-BE49-F238E27FC236}">
                  <a16:creationId xmlns:a16="http://schemas.microsoft.com/office/drawing/2014/main" id="{9B8286ED-04BA-47E9-AB2B-AD0721F050B6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51" name="Rectangle 150">
            <a:extLst>
              <a:ext uri="{FF2B5EF4-FFF2-40B4-BE49-F238E27FC236}">
                <a16:creationId xmlns:a16="http://schemas.microsoft.com/office/drawing/2014/main" id="{A0FEF7EA-139E-4D30-8A52-6532C0FA12C2}"/>
              </a:ext>
            </a:extLst>
          </p:cNvPr>
          <p:cNvSpPr/>
          <p:nvPr/>
        </p:nvSpPr>
        <p:spPr>
          <a:xfrm>
            <a:off x="9853485" y="2142320"/>
            <a:ext cx="1695665" cy="1244168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KEY METRICS: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5AEE2473-8E47-4B8C-BD8C-25638AE19668}"/>
              </a:ext>
            </a:extLst>
          </p:cNvPr>
          <p:cNvGrpSpPr/>
          <p:nvPr/>
        </p:nvGrpSpPr>
        <p:grpSpPr>
          <a:xfrm>
            <a:off x="8261815" y="5202675"/>
            <a:ext cx="1195581" cy="83654"/>
            <a:chOff x="7631422" y="4902518"/>
            <a:chExt cx="2819118" cy="216976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C7491699-AC2D-408B-A572-CA27EC8B961B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Diamond 169">
              <a:extLst>
                <a:ext uri="{FF2B5EF4-FFF2-40B4-BE49-F238E27FC236}">
                  <a16:creationId xmlns:a16="http://schemas.microsoft.com/office/drawing/2014/main" id="{D3111F2C-A35F-4733-BCB9-7A8C99B8CA19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1" name="Diamond 170">
              <a:extLst>
                <a:ext uri="{FF2B5EF4-FFF2-40B4-BE49-F238E27FC236}">
                  <a16:creationId xmlns:a16="http://schemas.microsoft.com/office/drawing/2014/main" id="{51FA7456-D9BC-4AFB-8718-2DC891752BEE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2" name="Diamond 171">
              <a:extLst>
                <a:ext uri="{FF2B5EF4-FFF2-40B4-BE49-F238E27FC236}">
                  <a16:creationId xmlns:a16="http://schemas.microsoft.com/office/drawing/2014/main" id="{B5EA5A22-D0B7-45F1-AB68-BB78D9557EF4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3" name="Diamond 172">
              <a:extLst>
                <a:ext uri="{FF2B5EF4-FFF2-40B4-BE49-F238E27FC236}">
                  <a16:creationId xmlns:a16="http://schemas.microsoft.com/office/drawing/2014/main" id="{5CC9D5DB-B3A1-46BD-9B2D-4B66BECA4D21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4" name="Diamond 173">
              <a:extLst>
                <a:ext uri="{FF2B5EF4-FFF2-40B4-BE49-F238E27FC236}">
                  <a16:creationId xmlns:a16="http://schemas.microsoft.com/office/drawing/2014/main" id="{FAC88ECB-67C6-4E9D-8F66-9781B56934C0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4AA8A014-B26A-4784-92AD-AB0815166C3E}"/>
              </a:ext>
            </a:extLst>
          </p:cNvPr>
          <p:cNvGrpSpPr/>
          <p:nvPr/>
        </p:nvGrpSpPr>
        <p:grpSpPr>
          <a:xfrm>
            <a:off x="8263947" y="5563043"/>
            <a:ext cx="1195581" cy="83654"/>
            <a:chOff x="7631422" y="4902518"/>
            <a:chExt cx="2819118" cy="216976"/>
          </a:xfrm>
        </p:grpSpPr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6C558EFE-2DD0-40EC-B5FD-056C67046780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Diamond 176">
              <a:extLst>
                <a:ext uri="{FF2B5EF4-FFF2-40B4-BE49-F238E27FC236}">
                  <a16:creationId xmlns:a16="http://schemas.microsoft.com/office/drawing/2014/main" id="{7A3F2D27-F5DF-412D-9756-381A353755B2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8" name="Diamond 177">
              <a:extLst>
                <a:ext uri="{FF2B5EF4-FFF2-40B4-BE49-F238E27FC236}">
                  <a16:creationId xmlns:a16="http://schemas.microsoft.com/office/drawing/2014/main" id="{43BE821E-CB6E-4916-8C21-3A9BCDB3689F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9" name="Diamond 178">
              <a:extLst>
                <a:ext uri="{FF2B5EF4-FFF2-40B4-BE49-F238E27FC236}">
                  <a16:creationId xmlns:a16="http://schemas.microsoft.com/office/drawing/2014/main" id="{E286F8EB-877B-4639-BBD9-31323B35EBF9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0" name="Diamond 179">
              <a:extLst>
                <a:ext uri="{FF2B5EF4-FFF2-40B4-BE49-F238E27FC236}">
                  <a16:creationId xmlns:a16="http://schemas.microsoft.com/office/drawing/2014/main" id="{2E916264-433B-42D4-9DEC-2E97258E788C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1" name="Diamond 180">
              <a:extLst>
                <a:ext uri="{FF2B5EF4-FFF2-40B4-BE49-F238E27FC236}">
                  <a16:creationId xmlns:a16="http://schemas.microsoft.com/office/drawing/2014/main" id="{D8B8A321-31E4-49B5-B962-CDB57F05F613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2" name="Group 181">
            <a:extLst>
              <a:ext uri="{FF2B5EF4-FFF2-40B4-BE49-F238E27FC236}">
                <a16:creationId xmlns:a16="http://schemas.microsoft.com/office/drawing/2014/main" id="{35B12197-D0FB-4F53-9C24-19FF28A27FB0}"/>
              </a:ext>
            </a:extLst>
          </p:cNvPr>
          <p:cNvGrpSpPr/>
          <p:nvPr/>
        </p:nvGrpSpPr>
        <p:grpSpPr>
          <a:xfrm>
            <a:off x="9982998" y="5202675"/>
            <a:ext cx="1195581" cy="83654"/>
            <a:chOff x="7631422" y="4902518"/>
            <a:chExt cx="2819118" cy="216976"/>
          </a:xfrm>
        </p:grpSpPr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47C00B07-AB88-4260-97FC-0AD884CD95E5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Diamond 183">
              <a:extLst>
                <a:ext uri="{FF2B5EF4-FFF2-40B4-BE49-F238E27FC236}">
                  <a16:creationId xmlns:a16="http://schemas.microsoft.com/office/drawing/2014/main" id="{D7FC6F33-1B41-4464-9B6F-DECD0B86D338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5" name="Diamond 184">
              <a:extLst>
                <a:ext uri="{FF2B5EF4-FFF2-40B4-BE49-F238E27FC236}">
                  <a16:creationId xmlns:a16="http://schemas.microsoft.com/office/drawing/2014/main" id="{A028BCD0-31C0-490F-B6A1-4E91D418C20F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6" name="Diamond 185">
              <a:extLst>
                <a:ext uri="{FF2B5EF4-FFF2-40B4-BE49-F238E27FC236}">
                  <a16:creationId xmlns:a16="http://schemas.microsoft.com/office/drawing/2014/main" id="{A9C2356F-C4B1-4A63-94E5-13C7122BB363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7" name="Diamond 186">
              <a:extLst>
                <a:ext uri="{FF2B5EF4-FFF2-40B4-BE49-F238E27FC236}">
                  <a16:creationId xmlns:a16="http://schemas.microsoft.com/office/drawing/2014/main" id="{21A931B3-D23F-4341-BBEC-7BBAFA34415A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8" name="Diamond 187">
              <a:extLst>
                <a:ext uri="{FF2B5EF4-FFF2-40B4-BE49-F238E27FC236}">
                  <a16:creationId xmlns:a16="http://schemas.microsoft.com/office/drawing/2014/main" id="{C2098B5D-1490-4E8A-8432-BC761F15409E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2E8D720D-91E3-45BF-9E29-6DA1A879D756}"/>
              </a:ext>
            </a:extLst>
          </p:cNvPr>
          <p:cNvGrpSpPr/>
          <p:nvPr/>
        </p:nvGrpSpPr>
        <p:grpSpPr>
          <a:xfrm>
            <a:off x="9985130" y="5563043"/>
            <a:ext cx="1195581" cy="83654"/>
            <a:chOff x="7631422" y="4902518"/>
            <a:chExt cx="2819118" cy="216976"/>
          </a:xfrm>
        </p:grpSpPr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3CF903E8-3B6F-4D02-8FF1-AA24515490AF}"/>
                </a:ext>
              </a:extLst>
            </p:cNvPr>
            <p:cNvCxnSpPr/>
            <p:nvPr/>
          </p:nvCxnSpPr>
          <p:spPr>
            <a:xfrm>
              <a:off x="7631422" y="4996718"/>
              <a:ext cx="2804200" cy="96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Diamond 190">
              <a:extLst>
                <a:ext uri="{FF2B5EF4-FFF2-40B4-BE49-F238E27FC236}">
                  <a16:creationId xmlns:a16="http://schemas.microsoft.com/office/drawing/2014/main" id="{2D61BCAD-B53F-4AF9-A401-D46E2D04D839}"/>
                </a:ext>
              </a:extLst>
            </p:cNvPr>
            <p:cNvSpPr/>
            <p:nvPr/>
          </p:nvSpPr>
          <p:spPr>
            <a:xfrm>
              <a:off x="8931975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2" name="Diamond 191">
              <a:extLst>
                <a:ext uri="{FF2B5EF4-FFF2-40B4-BE49-F238E27FC236}">
                  <a16:creationId xmlns:a16="http://schemas.microsoft.com/office/drawing/2014/main" id="{85A87CC0-47A7-4BDD-B8F4-2CF084A9162C}"/>
                </a:ext>
              </a:extLst>
            </p:cNvPr>
            <p:cNvSpPr/>
            <p:nvPr/>
          </p:nvSpPr>
          <p:spPr>
            <a:xfrm>
              <a:off x="9578818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3" name="Diamond 192">
              <a:extLst>
                <a:ext uri="{FF2B5EF4-FFF2-40B4-BE49-F238E27FC236}">
                  <a16:creationId xmlns:a16="http://schemas.microsoft.com/office/drawing/2014/main" id="{6D83F120-0DCF-42B2-906D-FC9E82A06173}"/>
                </a:ext>
              </a:extLst>
            </p:cNvPr>
            <p:cNvSpPr/>
            <p:nvPr/>
          </p:nvSpPr>
          <p:spPr>
            <a:xfrm>
              <a:off x="8285132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4" name="Diamond 193">
              <a:extLst>
                <a:ext uri="{FF2B5EF4-FFF2-40B4-BE49-F238E27FC236}">
                  <a16:creationId xmlns:a16="http://schemas.microsoft.com/office/drawing/2014/main" id="{49B83390-BB32-4A2B-9DA6-207D2E5FA907}"/>
                </a:ext>
              </a:extLst>
            </p:cNvPr>
            <p:cNvSpPr/>
            <p:nvPr/>
          </p:nvSpPr>
          <p:spPr>
            <a:xfrm>
              <a:off x="10225660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5" name="Diamond 194">
              <a:extLst>
                <a:ext uri="{FF2B5EF4-FFF2-40B4-BE49-F238E27FC236}">
                  <a16:creationId xmlns:a16="http://schemas.microsoft.com/office/drawing/2014/main" id="{FD225F3A-B3CD-4087-8D79-CA4E24D4D66C}"/>
                </a:ext>
              </a:extLst>
            </p:cNvPr>
            <p:cNvSpPr/>
            <p:nvPr/>
          </p:nvSpPr>
          <p:spPr>
            <a:xfrm>
              <a:off x="7638289" y="4902518"/>
              <a:ext cx="224880" cy="216976"/>
            </a:xfrm>
            <a:prstGeom prst="diamon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96" name="Rectangle 195">
            <a:extLst>
              <a:ext uri="{FF2B5EF4-FFF2-40B4-BE49-F238E27FC236}">
                <a16:creationId xmlns:a16="http://schemas.microsoft.com/office/drawing/2014/main" id="{83DA4256-553B-4E46-9ACD-350A658B9F6E}"/>
              </a:ext>
            </a:extLst>
          </p:cNvPr>
          <p:cNvSpPr/>
          <p:nvPr/>
        </p:nvSpPr>
        <p:spPr>
          <a:xfrm>
            <a:off x="8167110" y="5272463"/>
            <a:ext cx="6190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strategic</a:t>
            </a:r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175E3327-7D17-443C-A207-B13D914CB4F5}"/>
              </a:ext>
            </a:extLst>
          </p:cNvPr>
          <p:cNvSpPr/>
          <p:nvPr/>
        </p:nvSpPr>
        <p:spPr>
          <a:xfrm>
            <a:off x="8178057" y="5634660"/>
            <a:ext cx="39305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cost</a:t>
            </a:r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986C7457-8DAA-47F3-911D-8F068F1C5AB1}"/>
              </a:ext>
            </a:extLst>
          </p:cNvPr>
          <p:cNvSpPr/>
          <p:nvPr/>
        </p:nvSpPr>
        <p:spPr>
          <a:xfrm>
            <a:off x="9903079" y="5272463"/>
            <a:ext cx="104387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value proposition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A64FDBE1-6364-4E83-8616-6586702A1DD4}"/>
              </a:ext>
            </a:extLst>
          </p:cNvPr>
          <p:cNvSpPr/>
          <p:nvPr/>
        </p:nvSpPr>
        <p:spPr>
          <a:xfrm>
            <a:off x="9914026" y="5634660"/>
            <a:ext cx="59824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800" b="0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6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revenue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6295755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 Mac Críosta</dc:creator>
  <cp:lastModifiedBy>Gar Mac Críosta</cp:lastModifiedBy>
  <cp:revision>1</cp:revision>
  <dcterms:created xsi:type="dcterms:W3CDTF">2018-09-27T12:12:12Z</dcterms:created>
  <dcterms:modified xsi:type="dcterms:W3CDTF">2018-09-27T12:12:22Z</dcterms:modified>
</cp:coreProperties>
</file>