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59" r:id="rId2"/>
  </p:sldIdLst>
  <p:sldSz cx="12192000" cy="6858000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3" autoAdjust="0"/>
    <p:restoredTop sz="94660"/>
  </p:normalViewPr>
  <p:slideViewPr>
    <p:cSldViewPr snapToGrid="0">
      <p:cViewPr varScale="1">
        <p:scale>
          <a:sx n="86" d="100"/>
          <a:sy n="86" d="100"/>
        </p:scale>
        <p:origin x="42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8BF5E-2E4C-4C39-BD47-D170E3F7D5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72B015-BB20-41BA-9D26-4D4A048880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9FC297-F613-4834-9401-2AD4A7B19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16BB6-D6DD-4C05-93C4-D2D384AB1A46}" type="datetimeFigureOut">
              <a:rPr lang="en-IE" smtClean="0"/>
              <a:t>23/10/2018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4F34FA-11E8-4F41-BB00-B0446D018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169689-3011-4C4A-B6C2-62EF593C2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FE506-5082-43C5-84E1-8EBF0F85534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59529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B73943-F89D-44FE-8309-4FA18B998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C58740-CA85-46CF-8E0E-47EB03DC9D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047BB8-F742-49EC-8983-619FA4BD7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16BB6-D6DD-4C05-93C4-D2D384AB1A46}" type="datetimeFigureOut">
              <a:rPr lang="en-IE" smtClean="0"/>
              <a:t>23/10/2018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1E7684-7E01-4030-8892-6D7F08A4A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FAE189-90BB-4461-84D8-39644FC3B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FE506-5082-43C5-84E1-8EBF0F85534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75804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E44AE79-39DB-4F7D-84DC-458EA60424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C15A36-B288-422B-8E16-7647393554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C215AC-4AFD-4D88-BCA9-242FD80A3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16BB6-D6DD-4C05-93C4-D2D384AB1A46}" type="datetimeFigureOut">
              <a:rPr lang="en-IE" smtClean="0"/>
              <a:t>23/10/2018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1200E3-19D4-465F-A05A-2E8845DFA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D2F6C2-2577-42CF-86E6-A6158FAE0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FE506-5082-43C5-84E1-8EBF0F85534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90201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C0B5A-0D3C-4C30-94D8-BF4EF58CA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79E99D-82AA-4077-945E-7BA3E3D5DD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B1DE30-5C1F-49F2-A973-930278834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16BB6-D6DD-4C05-93C4-D2D384AB1A46}" type="datetimeFigureOut">
              <a:rPr lang="en-IE" smtClean="0"/>
              <a:t>23/10/2018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C8C625-342B-406E-AB98-6344510EA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D106B0-8F48-4B3D-B109-6CB0415CF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FE506-5082-43C5-84E1-8EBF0F85534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40030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C187B-5EEE-4053-82A4-43FE3CBA0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12AAB4-5568-46F4-A1D5-16C926A62C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59E7FC-A1E8-40EF-ABDE-F8BA48820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16BB6-D6DD-4C05-93C4-D2D384AB1A46}" type="datetimeFigureOut">
              <a:rPr lang="en-IE" smtClean="0"/>
              <a:t>23/10/2018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99A63F-9C38-4F26-B182-FC77E4CFC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4DDB8A-AD97-482A-A9F0-389BF097B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FE506-5082-43C5-84E1-8EBF0F85534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36294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5F2ABA-8925-4B68-9936-69C1D67EB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B7561-DAFF-40DF-9F36-F2D6E68DA2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A16DF3-1753-4D60-B702-A287693152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62FBEA-0C67-479F-BDAD-2D6E12F7E7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16BB6-D6DD-4C05-93C4-D2D384AB1A46}" type="datetimeFigureOut">
              <a:rPr lang="en-IE" smtClean="0"/>
              <a:t>23/10/2018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CAA988-3A4F-4BB6-8A08-42618068C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CD00AA-1E18-4FA8-A2D8-94E45CF9C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FE506-5082-43C5-84E1-8EBF0F85534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05146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3D503-762D-4D27-BF48-81CCF10F0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BDF779-3580-4691-9B75-CD2CAF9F34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5F2C34-1113-4091-BD37-80F0E1C272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B74BBC0-4272-446B-B0B8-6A8B3B6581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14F0602-9976-4827-B34D-B9B93B66EE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00F25E3-50A1-4B51-B3C2-6EE8D7CEB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16BB6-D6DD-4C05-93C4-D2D384AB1A46}" type="datetimeFigureOut">
              <a:rPr lang="en-IE" smtClean="0"/>
              <a:t>23/10/2018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8DC0FA-DC98-4020-BC35-9FC2FBE0B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5FCB4D1-181B-4895-B4D5-2392AEBD4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FE506-5082-43C5-84E1-8EBF0F85534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75499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59E12-6CCC-4A80-9FA5-E32B1E7AF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983A89-97C4-4CA3-BCFE-5894FAE99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16BB6-D6DD-4C05-93C4-D2D384AB1A46}" type="datetimeFigureOut">
              <a:rPr lang="en-IE" smtClean="0"/>
              <a:t>23/10/2018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923E91-0677-41DF-829E-CAD8FDC08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E0B0D6-D5B9-439D-86E4-D014A14CD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FE506-5082-43C5-84E1-8EBF0F85534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86271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49258F-81BE-4F19-A00F-1F3A25021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16BB6-D6DD-4C05-93C4-D2D384AB1A46}" type="datetimeFigureOut">
              <a:rPr lang="en-IE" smtClean="0"/>
              <a:t>23/10/2018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26EE7E-CA42-455B-955F-0B7AC9C94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612C42-C967-42F7-AD32-512479B75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FE506-5082-43C5-84E1-8EBF0F85534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26830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4798C-4452-4BDE-A63C-49E907FC2F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D21E0-B5BE-484D-A760-8D7A416CA7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67AAFD-B7E6-4007-8EF8-637CE7191A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E5BA36-85F5-4A6E-B450-38840736B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16BB6-D6DD-4C05-93C4-D2D384AB1A46}" type="datetimeFigureOut">
              <a:rPr lang="en-IE" smtClean="0"/>
              <a:t>23/10/2018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1D9B24-A811-4974-BEEE-3C66A5DE0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9144D5-ABF2-4DF1-BF5E-BC65BDAB4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FE506-5082-43C5-84E1-8EBF0F85534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45479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7B14B-832B-412F-B5CE-EA62DCB3D9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D78F66A-2AA4-484A-9597-90F18154AF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2BAB5D-796C-4F57-8205-8551A8C0F6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D84BD2-8006-467C-B99A-4AE1D18EE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16BB6-D6DD-4C05-93C4-D2D384AB1A46}" type="datetimeFigureOut">
              <a:rPr lang="en-IE" smtClean="0"/>
              <a:t>23/10/2018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4100BF-23B9-40E0-AA31-6B0D8B59B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F14ABA-8AB7-46B2-B85F-7F7434B80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FE506-5082-43C5-84E1-8EBF0F85534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03361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0F2D58-0CAB-4A65-98A8-8B810CC5E6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E92FC6-2A38-49FA-8707-174906F984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66481A-726D-4423-8A64-3C29184480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16BB6-D6DD-4C05-93C4-D2D384AB1A46}" type="datetimeFigureOut">
              <a:rPr lang="en-IE" smtClean="0"/>
              <a:t>23/10/2018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035F0D-5192-4C24-8C24-DFB1EC2DC6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E15641-D886-4DEA-9251-D1A786AE84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FE506-5082-43C5-84E1-8EBF0F85534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75351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13" Type="http://schemas.openxmlformats.org/officeDocument/2006/relationships/image" Target="../media/image9.png"/><Relationship Id="rId3" Type="http://schemas.openxmlformats.org/officeDocument/2006/relationships/hyperlink" Target="https://iasaglobal.org/wp-content/uploads/2018/10/CUSTOMER-PERSONA-CARD.pptx" TargetMode="External"/><Relationship Id="rId7" Type="http://schemas.openxmlformats.org/officeDocument/2006/relationships/image" Target="../media/image3.png"/><Relationship Id="rId12" Type="http://schemas.openxmlformats.org/officeDocument/2006/relationships/image" Target="../media/image8.sv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6" Type="http://schemas.microsoft.com/office/2007/relationships/hdphoto" Target="../media/hdphoto1.wdp"/><Relationship Id="rId11" Type="http://schemas.openxmlformats.org/officeDocument/2006/relationships/image" Target="../media/image7.png"/><Relationship Id="rId5" Type="http://schemas.openxmlformats.org/officeDocument/2006/relationships/image" Target="../media/image2.png"/><Relationship Id="rId10" Type="http://schemas.openxmlformats.org/officeDocument/2006/relationships/image" Target="../media/image6.svg"/><Relationship Id="rId4" Type="http://schemas.openxmlformats.org/officeDocument/2006/relationships/image" Target="../media/image1.png"/><Relationship Id="rId9" Type="http://schemas.openxmlformats.org/officeDocument/2006/relationships/image" Target="../media/image5.png"/><Relationship Id="rId14" Type="http://schemas.openxmlformats.org/officeDocument/2006/relationships/image" Target="../media/image10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A27F084-D6D6-4F17-9B99-B07801AF58B8}"/>
              </a:ext>
            </a:extLst>
          </p:cNvPr>
          <p:cNvSpPr/>
          <p:nvPr/>
        </p:nvSpPr>
        <p:spPr>
          <a:xfrm>
            <a:off x="691053" y="574080"/>
            <a:ext cx="10944430" cy="55630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latin typeface="Century Gothic" panose="020B0502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3566D74-7A6B-4875-9F40-F016D499DEBD}"/>
              </a:ext>
            </a:extLst>
          </p:cNvPr>
          <p:cNvSpPr/>
          <p:nvPr/>
        </p:nvSpPr>
        <p:spPr>
          <a:xfrm>
            <a:off x="3397251" y="574202"/>
            <a:ext cx="4119114" cy="87530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IE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SCENARIO:</a:t>
            </a:r>
          </a:p>
          <a:p>
            <a:r>
              <a:rPr lang="en-IE" sz="800" dirty="0">
                <a:solidFill>
                  <a:schemeClr val="bg1">
                    <a:lumMod val="75000"/>
                  </a:schemeClr>
                </a:solidFill>
                <a:latin typeface="Century Gothic" panose="020B0502020202020204" pitchFamily="34" charset="0"/>
              </a:rPr>
              <a:t>What  is the customer trying to do?</a:t>
            </a:r>
          </a:p>
          <a:p>
            <a:endParaRPr lang="en-IE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43E7113-AA4F-4ED3-9C33-78D6F9E041C9}"/>
              </a:ext>
            </a:extLst>
          </p:cNvPr>
          <p:cNvSpPr/>
          <p:nvPr/>
        </p:nvSpPr>
        <p:spPr>
          <a:xfrm>
            <a:off x="7516362" y="1449384"/>
            <a:ext cx="4119119" cy="416653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IE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EMPATHY MAP</a:t>
            </a:r>
          </a:p>
          <a:p>
            <a:r>
              <a:rPr lang="en-IE" sz="800" dirty="0">
                <a:solidFill>
                  <a:schemeClr val="bg1">
                    <a:lumMod val="75000"/>
                  </a:schemeClr>
                </a:solidFill>
                <a:latin typeface="Century Gothic" panose="020B0502020202020204" pitchFamily="34" charset="0"/>
              </a:rPr>
              <a:t>What is the customer experiencing? </a:t>
            </a:r>
          </a:p>
          <a:p>
            <a:endParaRPr lang="en-IE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DB22763-50EA-4DE7-87FF-337D39372145}"/>
              </a:ext>
            </a:extLst>
          </p:cNvPr>
          <p:cNvSpPr/>
          <p:nvPr/>
        </p:nvSpPr>
        <p:spPr>
          <a:xfrm>
            <a:off x="7516364" y="1817341"/>
            <a:ext cx="4119114" cy="852026"/>
          </a:xfrm>
          <a:prstGeom prst="rect">
            <a:avLst/>
          </a:prstGeom>
          <a:noFill/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IE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16E5560-8BF4-4A88-8F65-DAE8F45FB5E2}"/>
              </a:ext>
            </a:extLst>
          </p:cNvPr>
          <p:cNvSpPr txBox="1"/>
          <p:nvPr/>
        </p:nvSpPr>
        <p:spPr>
          <a:xfrm>
            <a:off x="634542" y="114300"/>
            <a:ext cx="1976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>
                <a:latin typeface="Century Gothic" panose="020B0502020202020204" pitchFamily="34" charset="0"/>
              </a:rPr>
              <a:t>PERSONA CARD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AE1C475-024E-4BB8-B650-DFD707551E0C}"/>
              </a:ext>
            </a:extLst>
          </p:cNvPr>
          <p:cNvSpPr/>
          <p:nvPr/>
        </p:nvSpPr>
        <p:spPr>
          <a:xfrm>
            <a:off x="6057177" y="133249"/>
            <a:ext cx="1695665" cy="371215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IE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DESIGNED FOR: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3FAD61D-AA63-43C0-8D0B-F7343AF8FE55}"/>
              </a:ext>
            </a:extLst>
          </p:cNvPr>
          <p:cNvSpPr/>
          <p:nvPr/>
        </p:nvSpPr>
        <p:spPr>
          <a:xfrm>
            <a:off x="7802795" y="133249"/>
            <a:ext cx="1695665" cy="371215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IE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DESIGNED BY: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9C77FE2-00F1-4397-8DB1-E5706CE482CC}"/>
              </a:ext>
            </a:extLst>
          </p:cNvPr>
          <p:cNvSpPr/>
          <p:nvPr/>
        </p:nvSpPr>
        <p:spPr>
          <a:xfrm>
            <a:off x="9548413" y="133250"/>
            <a:ext cx="1018558" cy="371215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IE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DATE: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067E9C1-340B-4B0E-ACA5-D98B83F11F2B}"/>
              </a:ext>
            </a:extLst>
          </p:cNvPr>
          <p:cNvSpPr/>
          <p:nvPr/>
        </p:nvSpPr>
        <p:spPr>
          <a:xfrm>
            <a:off x="10616924" y="133249"/>
            <a:ext cx="1018558" cy="371215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IE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VERSION: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DCB4E0E-59AF-4C5C-8A3C-F5ECAA11B276}"/>
              </a:ext>
            </a:extLst>
          </p:cNvPr>
          <p:cNvSpPr/>
          <p:nvPr/>
        </p:nvSpPr>
        <p:spPr>
          <a:xfrm>
            <a:off x="634542" y="6276550"/>
            <a:ext cx="9550278" cy="475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800" dirty="0">
                <a:latin typeface="Century Gothic" panose="020B0502020202020204" pitchFamily="34" charset="0"/>
              </a:rPr>
              <a:t>Last updated on 21 April 2018 Download a copy of this canvas </a:t>
            </a:r>
            <a:r>
              <a:rPr lang="en-IE" sz="800">
                <a:latin typeface="Century Gothic" panose="020B0502020202020204" pitchFamily="34" charset="0"/>
              </a:rPr>
              <a:t>at </a:t>
            </a:r>
            <a:r>
              <a:rPr lang="en-IE" sz="800">
                <a:latin typeface="Century Gothic" panose="020B0502020202020204" pitchFamily="34" charset="0"/>
                <a:hlinkClick r:id="rId3"/>
              </a:rPr>
              <a:t>https://iasaglobal.org/wp-content/uploads/2018/10/CUSTOMER-PERSONA-CARD.pptx</a:t>
            </a:r>
            <a:r>
              <a:rPr lang="en-IE" sz="800">
                <a:latin typeface="Century Gothic" panose="020B0502020202020204" pitchFamily="34" charset="0"/>
              </a:rPr>
              <a:t> </a:t>
            </a:r>
            <a:endParaRPr lang="en-IE" sz="800" dirty="0">
              <a:latin typeface="Century Gothic" panose="020B0502020202020204" pitchFamily="34" charset="0"/>
            </a:endParaRPr>
          </a:p>
          <a:p>
            <a:r>
              <a:rPr lang="en-IE" sz="800" b="1" dirty="0">
                <a:latin typeface="Century Gothic" panose="020B0502020202020204" pitchFamily="34" charset="0"/>
              </a:rPr>
              <a:t>Journey Stage Map </a:t>
            </a:r>
            <a:r>
              <a:rPr lang="en-IE" sz="800" dirty="0">
                <a:latin typeface="Century Gothic" panose="020B0502020202020204" pitchFamily="34" charset="0"/>
              </a:rPr>
              <a:t>Version: </a:t>
            </a:r>
            <a:r>
              <a:rPr lang="en-IE" sz="800" b="1" dirty="0">
                <a:latin typeface="Century Gothic" panose="020B0502020202020204" pitchFamily="34" charset="0"/>
              </a:rPr>
              <a:t>0.1</a:t>
            </a:r>
            <a:r>
              <a:rPr lang="en-IE" sz="800" dirty="0">
                <a:latin typeface="Century Gothic" panose="020B0502020202020204" pitchFamily="34" charset="0"/>
              </a:rPr>
              <a:t> Designed By: </a:t>
            </a:r>
            <a:r>
              <a:rPr lang="en-IE" sz="800" b="1" dirty="0">
                <a:latin typeface="Century Gothic" panose="020B0502020202020204" pitchFamily="34" charset="0"/>
              </a:rPr>
              <a:t>Paul Preiss </a:t>
            </a:r>
            <a:r>
              <a:rPr lang="en-IE" sz="800" dirty="0">
                <a:latin typeface="Century Gothic" panose="020B0502020202020204" pitchFamily="34" charset="0"/>
              </a:rPr>
              <a:t>for </a:t>
            </a:r>
            <a:r>
              <a:rPr lang="en-IE" sz="800" b="1" dirty="0">
                <a:latin typeface="Century Gothic" panose="020B0502020202020204" pitchFamily="34" charset="0"/>
              </a:rPr>
              <a:t>IASA Global</a:t>
            </a:r>
          </a:p>
          <a:p>
            <a:r>
              <a:rPr lang="en-IE" sz="800" dirty="0">
                <a:latin typeface="Century Gothic" panose="020B0502020202020204" pitchFamily="34" charset="0"/>
              </a:rPr>
              <a:t>This work is licensed under a Creative Commons Attribution-</a:t>
            </a:r>
            <a:r>
              <a:rPr lang="en-IE" sz="800" dirty="0" err="1">
                <a:latin typeface="Century Gothic" panose="020B0502020202020204" pitchFamily="34" charset="0"/>
              </a:rPr>
              <a:t>ShareAlike</a:t>
            </a:r>
            <a:r>
              <a:rPr lang="en-IE" sz="800" dirty="0">
                <a:latin typeface="Century Gothic" panose="020B0502020202020204" pitchFamily="34" charset="0"/>
              </a:rPr>
              <a:t> 4.0 International License. http://creativecommons.org/licenses/by-sa/4.0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35D992AD-5BD5-4F6A-B03F-B1D3E75FE6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4813" y="6385741"/>
            <a:ext cx="762000" cy="276584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498ED25A-F57C-4E4D-A7B7-86293829204F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56300" y="6390878"/>
            <a:ext cx="1179182" cy="276584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46147D9F-5881-4655-BA6E-AF30A6F36579}"/>
              </a:ext>
            </a:extLst>
          </p:cNvPr>
          <p:cNvSpPr/>
          <p:nvPr/>
        </p:nvSpPr>
        <p:spPr>
          <a:xfrm>
            <a:off x="691051" y="574799"/>
            <a:ext cx="2706200" cy="87458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IE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PERSONA:</a:t>
            </a:r>
          </a:p>
          <a:p>
            <a:r>
              <a:rPr lang="en-IE" sz="800" dirty="0">
                <a:solidFill>
                  <a:schemeClr val="bg1">
                    <a:lumMod val="75000"/>
                  </a:schemeClr>
                </a:solidFill>
                <a:latin typeface="Century Gothic" panose="020B0502020202020204" pitchFamily="34" charset="0"/>
              </a:rPr>
              <a:t>Who is the protagonist in this journey</a:t>
            </a:r>
          </a:p>
          <a:p>
            <a:endParaRPr lang="en-IE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AEB64FD-8F05-4D58-8CBB-D0F99227BC25}"/>
              </a:ext>
            </a:extLst>
          </p:cNvPr>
          <p:cNvSpPr/>
          <p:nvPr/>
        </p:nvSpPr>
        <p:spPr>
          <a:xfrm>
            <a:off x="7516366" y="574799"/>
            <a:ext cx="4119116" cy="87458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IE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EXPECTATIONS</a:t>
            </a:r>
          </a:p>
          <a:p>
            <a:r>
              <a:rPr lang="en-IE" sz="800" dirty="0">
                <a:solidFill>
                  <a:schemeClr val="bg1">
                    <a:lumMod val="75000"/>
                  </a:schemeClr>
                </a:solidFill>
                <a:latin typeface="Century Gothic" panose="020B0502020202020204" pitchFamily="34" charset="0"/>
              </a:rPr>
              <a:t>What does the customer expect?</a:t>
            </a:r>
          </a:p>
          <a:p>
            <a:r>
              <a:rPr lang="en-IE" sz="800" dirty="0">
                <a:solidFill>
                  <a:schemeClr val="bg1">
                    <a:lumMod val="75000"/>
                  </a:schemeClr>
                </a:solidFill>
                <a:latin typeface="Century Gothic" panose="020B0502020202020204" pitchFamily="34" charset="0"/>
              </a:rPr>
              <a:t>What does the customer fear?</a:t>
            </a:r>
          </a:p>
          <a:p>
            <a:endParaRPr lang="en-IE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31B118A-080F-4370-99BC-D9B79E55B7CA}"/>
              </a:ext>
            </a:extLst>
          </p:cNvPr>
          <p:cNvSpPr/>
          <p:nvPr/>
        </p:nvSpPr>
        <p:spPr>
          <a:xfrm>
            <a:off x="7516351" y="1827690"/>
            <a:ext cx="4119118" cy="416652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IE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JOB TO BE DONE</a:t>
            </a:r>
          </a:p>
          <a:p>
            <a:r>
              <a:rPr lang="en-IE" sz="800" dirty="0">
                <a:solidFill>
                  <a:schemeClr val="bg1">
                    <a:lumMod val="75000"/>
                  </a:schemeClr>
                </a:solidFill>
                <a:latin typeface="Century Gothic" panose="020B0502020202020204" pitchFamily="34" charset="0"/>
              </a:rPr>
              <a:t>What does the person/system need to accomplish?</a:t>
            </a:r>
          </a:p>
          <a:p>
            <a:endParaRPr lang="en-IE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4" name="Graphic 3" descr="User">
            <a:extLst>
              <a:ext uri="{FF2B5EF4-FFF2-40B4-BE49-F238E27FC236}">
                <a16:creationId xmlns:a16="http://schemas.microsoft.com/office/drawing/2014/main" id="{86BF8BAF-0496-4949-8962-5D9ADE8FC67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681915" y="650251"/>
            <a:ext cx="755703" cy="755703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7DF55093-406F-40A8-A898-2654AA8F63C3}"/>
              </a:ext>
            </a:extLst>
          </p:cNvPr>
          <p:cNvSpPr/>
          <p:nvPr/>
        </p:nvSpPr>
        <p:spPr>
          <a:xfrm>
            <a:off x="7516359" y="3609044"/>
            <a:ext cx="4119118" cy="950551"/>
          </a:xfrm>
          <a:prstGeom prst="rect">
            <a:avLst/>
          </a:prstGeom>
          <a:noFill/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IE" sz="1050" i="1" dirty="0">
                <a:solidFill>
                  <a:schemeClr val="tx1"/>
                </a:solidFill>
                <a:latin typeface="Century Gothic" panose="020B0502020202020204" pitchFamily="34" charset="0"/>
              </a:rPr>
              <a:t>SAYING</a:t>
            </a:r>
          </a:p>
          <a:p>
            <a:pPr lvl="0"/>
            <a:r>
              <a:rPr lang="en-IE" sz="800" i="1" dirty="0">
                <a:solidFill>
                  <a:prstClr val="white">
                    <a:lumMod val="75000"/>
                  </a:prstClr>
                </a:solidFill>
                <a:latin typeface="Century Gothic" panose="020B0502020202020204" pitchFamily="34" charset="0"/>
              </a:rPr>
              <a:t>What have we heard them say? </a:t>
            </a:r>
          </a:p>
          <a:p>
            <a:pPr lvl="0"/>
            <a:endParaRPr lang="en-IE" sz="800" dirty="0">
              <a:solidFill>
                <a:prstClr val="white">
                  <a:lumMod val="75000"/>
                </a:prstClr>
              </a:solidFill>
              <a:latin typeface="Century Gothic" panose="020B0502020202020204" pitchFamily="34" charset="0"/>
            </a:endParaRPr>
          </a:p>
          <a:p>
            <a:endParaRPr lang="en-IE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FBAEDB80-81CD-4B4B-938E-6DA1A0EB84F9}"/>
              </a:ext>
            </a:extLst>
          </p:cNvPr>
          <p:cNvCxnSpPr/>
          <p:nvPr/>
        </p:nvCxnSpPr>
        <p:spPr>
          <a:xfrm rot="5400000">
            <a:off x="1424829" y="5600897"/>
            <a:ext cx="0" cy="1364609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6576AE94-28BE-4A6E-8D99-7664A78EAB25}"/>
              </a:ext>
            </a:extLst>
          </p:cNvPr>
          <p:cNvSpPr/>
          <p:nvPr/>
        </p:nvSpPr>
        <p:spPr>
          <a:xfrm>
            <a:off x="750294" y="6105267"/>
            <a:ext cx="40427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IE" sz="800" i="1" dirty="0">
                <a:solidFill>
                  <a:prstClr val="black"/>
                </a:solidFill>
                <a:latin typeface="Century Gothic" panose="020B0502020202020204" pitchFamily="34" charset="0"/>
              </a:rPr>
              <a:t>time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138A8CC-0D77-4A51-8803-E16B088CA199}"/>
              </a:ext>
            </a:extLst>
          </p:cNvPr>
          <p:cNvSpPr/>
          <p:nvPr/>
        </p:nvSpPr>
        <p:spPr>
          <a:xfrm>
            <a:off x="7516353" y="4560836"/>
            <a:ext cx="4119123" cy="895339"/>
          </a:xfrm>
          <a:prstGeom prst="rect">
            <a:avLst/>
          </a:prstGeom>
          <a:noFill/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IE" sz="1050" dirty="0">
                <a:solidFill>
                  <a:schemeClr val="tx1"/>
                </a:solidFill>
                <a:latin typeface="Century Gothic" panose="020B0502020202020204" pitchFamily="34" charset="0"/>
              </a:rPr>
              <a:t>DOING</a:t>
            </a:r>
          </a:p>
          <a:p>
            <a:pPr lvl="0"/>
            <a:r>
              <a:rPr lang="en-IE" sz="800" dirty="0">
                <a:solidFill>
                  <a:prstClr val="white">
                    <a:lumMod val="75000"/>
                  </a:prstClr>
                </a:solidFill>
                <a:latin typeface="Century Gothic" panose="020B0502020202020204" pitchFamily="34" charset="0"/>
              </a:rPr>
              <a:t>What do they do today? </a:t>
            </a:r>
          </a:p>
          <a:p>
            <a:endParaRPr lang="en-IE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86EEE1E-3CFF-4D0D-BD26-718CB5F724DA}"/>
              </a:ext>
            </a:extLst>
          </p:cNvPr>
          <p:cNvSpPr/>
          <p:nvPr/>
        </p:nvSpPr>
        <p:spPr>
          <a:xfrm>
            <a:off x="7516346" y="5456175"/>
            <a:ext cx="4119123" cy="679920"/>
          </a:xfrm>
          <a:prstGeom prst="rect">
            <a:avLst/>
          </a:prstGeom>
          <a:noFill/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IE" sz="1050" dirty="0">
                <a:solidFill>
                  <a:schemeClr val="tx1"/>
                </a:solidFill>
                <a:latin typeface="Century Gothic" panose="020B0502020202020204" pitchFamily="34" charset="0"/>
              </a:rPr>
              <a:t>HEARING</a:t>
            </a:r>
          </a:p>
          <a:p>
            <a:pPr lvl="0"/>
            <a:r>
              <a:rPr lang="en-IE" sz="800" dirty="0">
                <a:solidFill>
                  <a:prstClr val="white">
                    <a:lumMod val="75000"/>
                  </a:prstClr>
                </a:solidFill>
                <a:latin typeface="Century Gothic" panose="020B0502020202020204" pitchFamily="34" charset="0"/>
              </a:rPr>
              <a:t>What opportunities exist to improve this customers experience?</a:t>
            </a:r>
          </a:p>
          <a:p>
            <a:pPr lvl="0"/>
            <a:r>
              <a:rPr lang="en-IE" sz="800" dirty="0">
                <a:solidFill>
                  <a:prstClr val="white">
                    <a:lumMod val="75000"/>
                  </a:prstClr>
                </a:solidFill>
                <a:latin typeface="Century Gothic" panose="020B0502020202020204" pitchFamily="34" charset="0"/>
              </a:rPr>
              <a:t>What hotspots cause the most pain?</a:t>
            </a:r>
          </a:p>
          <a:p>
            <a:pPr lvl="0"/>
            <a:r>
              <a:rPr lang="en-IE" sz="800" dirty="0">
                <a:solidFill>
                  <a:prstClr val="white">
                    <a:lumMod val="75000"/>
                  </a:prstClr>
                </a:solidFill>
                <a:latin typeface="Century Gothic" panose="020B0502020202020204" pitchFamily="34" charset="0"/>
              </a:rPr>
              <a:t>Where are customer getting frustrated or slowed down?</a:t>
            </a:r>
          </a:p>
          <a:p>
            <a:endParaRPr lang="en-IE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1C03DB75-CD7F-4B54-B843-45ADADE5EFFF}"/>
              </a:ext>
            </a:extLst>
          </p:cNvPr>
          <p:cNvSpPr/>
          <p:nvPr/>
        </p:nvSpPr>
        <p:spPr>
          <a:xfrm>
            <a:off x="7516351" y="2670608"/>
            <a:ext cx="4119118" cy="950550"/>
          </a:xfrm>
          <a:prstGeom prst="rect">
            <a:avLst/>
          </a:prstGeom>
          <a:noFill/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IE" sz="1050" i="1" dirty="0">
                <a:solidFill>
                  <a:schemeClr val="tx1"/>
                </a:solidFill>
                <a:latin typeface="Century Gothic" panose="020B0502020202020204" pitchFamily="34" charset="0"/>
              </a:rPr>
              <a:t>SEEING</a:t>
            </a:r>
          </a:p>
          <a:p>
            <a:pPr lvl="0"/>
            <a:r>
              <a:rPr lang="en-IE" sz="800" i="1" dirty="0">
                <a:solidFill>
                  <a:prstClr val="white">
                    <a:lumMod val="75000"/>
                  </a:prstClr>
                </a:solidFill>
                <a:latin typeface="Century Gothic" panose="020B0502020202020204" pitchFamily="34" charset="0"/>
              </a:rPr>
              <a:t>What do they see in the marketplace, their environment? What do they read?, </a:t>
            </a:r>
          </a:p>
          <a:p>
            <a:pPr lvl="0"/>
            <a:endParaRPr lang="en-IE" sz="800" dirty="0">
              <a:solidFill>
                <a:prstClr val="white">
                  <a:lumMod val="75000"/>
                </a:prstClr>
              </a:solidFill>
              <a:latin typeface="Century Gothic" panose="020B0502020202020204" pitchFamily="34" charset="0"/>
            </a:endParaRPr>
          </a:p>
          <a:p>
            <a:endParaRPr lang="en-IE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BF8AA49-0C2A-44EC-AD70-896CA79A6C8C}"/>
              </a:ext>
            </a:extLst>
          </p:cNvPr>
          <p:cNvSpPr/>
          <p:nvPr/>
        </p:nvSpPr>
        <p:spPr>
          <a:xfrm>
            <a:off x="7516355" y="1446387"/>
            <a:ext cx="4119114" cy="369713"/>
          </a:xfrm>
          <a:prstGeom prst="rect">
            <a:avLst/>
          </a:prstGeom>
          <a:noFill/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IE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B3DEB3E5-1952-47C3-BEE2-6023A396EC40}"/>
              </a:ext>
            </a:extLst>
          </p:cNvPr>
          <p:cNvSpPr/>
          <p:nvPr/>
        </p:nvSpPr>
        <p:spPr>
          <a:xfrm>
            <a:off x="691051" y="1446388"/>
            <a:ext cx="6825286" cy="1229630"/>
          </a:xfrm>
          <a:prstGeom prst="rect">
            <a:avLst/>
          </a:prstGeom>
          <a:noFill/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IE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639D470-EDFF-4555-8BA4-78F11245E87E}"/>
              </a:ext>
            </a:extLst>
          </p:cNvPr>
          <p:cNvSpPr/>
          <p:nvPr/>
        </p:nvSpPr>
        <p:spPr>
          <a:xfrm>
            <a:off x="781704" y="1768418"/>
            <a:ext cx="1396856" cy="792661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IE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AGE: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B31FDDBD-E840-42A4-969F-29B73A01252E}"/>
              </a:ext>
            </a:extLst>
          </p:cNvPr>
          <p:cNvSpPr/>
          <p:nvPr/>
        </p:nvSpPr>
        <p:spPr>
          <a:xfrm>
            <a:off x="2228728" y="1772724"/>
            <a:ext cx="1396856" cy="792661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IE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SEX: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C280E112-2D6E-4713-93EE-01EF6C66DC5B}"/>
              </a:ext>
            </a:extLst>
          </p:cNvPr>
          <p:cNvSpPr/>
          <p:nvPr/>
        </p:nvSpPr>
        <p:spPr>
          <a:xfrm>
            <a:off x="3675752" y="1768418"/>
            <a:ext cx="1396856" cy="792661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IE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INCOME:</a:t>
            </a:r>
          </a:p>
          <a:p>
            <a:r>
              <a:rPr lang="en-IE" sz="800" i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not in budget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9D317D39-F9CA-463D-AE8F-A5E5071CFBDC}"/>
              </a:ext>
            </a:extLst>
          </p:cNvPr>
          <p:cNvSpPr/>
          <p:nvPr/>
        </p:nvSpPr>
        <p:spPr>
          <a:xfrm>
            <a:off x="5122776" y="1768418"/>
            <a:ext cx="1396856" cy="792661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IE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NPS:</a:t>
            </a:r>
          </a:p>
        </p:txBody>
      </p:sp>
      <p:pic>
        <p:nvPicPr>
          <p:cNvPr id="45" name="Graphic 44" descr="Money">
            <a:extLst>
              <a:ext uri="{FF2B5EF4-FFF2-40B4-BE49-F238E27FC236}">
                <a16:creationId xmlns:a16="http://schemas.microsoft.com/office/drawing/2014/main" id="{2E19EF4C-738F-4FF7-A96F-E48BC7A952D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753269" y="2296210"/>
            <a:ext cx="264869" cy="264869"/>
          </a:xfrm>
          <a:prstGeom prst="rect">
            <a:avLst/>
          </a:prstGeom>
        </p:spPr>
      </p:pic>
      <p:pic>
        <p:nvPicPr>
          <p:cNvPr id="48" name="Graphic 47" descr="Gauge">
            <a:extLst>
              <a:ext uri="{FF2B5EF4-FFF2-40B4-BE49-F238E27FC236}">
                <a16:creationId xmlns:a16="http://schemas.microsoft.com/office/drawing/2014/main" id="{D1D55C10-DEA0-46C7-803A-0611FF1464D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844039" y="2296210"/>
            <a:ext cx="291356" cy="291356"/>
          </a:xfrm>
          <a:prstGeom prst="rect">
            <a:avLst/>
          </a:prstGeom>
        </p:spPr>
      </p:pic>
      <p:pic>
        <p:nvPicPr>
          <p:cNvPr id="49" name="Graphic 48" descr="Eye">
            <a:extLst>
              <a:ext uri="{FF2B5EF4-FFF2-40B4-BE49-F238E27FC236}">
                <a16:creationId xmlns:a16="http://schemas.microsoft.com/office/drawing/2014/main" id="{2EDE88A6-4CA2-4143-9D99-98CA0681087D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256077" y="2252373"/>
            <a:ext cx="352541" cy="352541"/>
          </a:xfrm>
          <a:prstGeom prst="rect">
            <a:avLst/>
          </a:prstGeom>
        </p:spPr>
      </p:pic>
      <p:sp>
        <p:nvSpPr>
          <p:cNvPr id="52" name="Rectangle 51">
            <a:extLst>
              <a:ext uri="{FF2B5EF4-FFF2-40B4-BE49-F238E27FC236}">
                <a16:creationId xmlns:a16="http://schemas.microsoft.com/office/drawing/2014/main" id="{D5F4BE30-4D17-4387-A92C-C2E8E30F7A28}"/>
              </a:ext>
            </a:extLst>
          </p:cNvPr>
          <p:cNvSpPr/>
          <p:nvPr/>
        </p:nvSpPr>
        <p:spPr>
          <a:xfrm>
            <a:off x="689256" y="1442436"/>
            <a:ext cx="4119119" cy="292779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IE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PERSONAL DETAILS</a:t>
            </a:r>
          </a:p>
        </p:txBody>
      </p:sp>
      <p:pic>
        <p:nvPicPr>
          <p:cNvPr id="53" name="Graphic 52" descr="Gauge">
            <a:extLst>
              <a:ext uri="{FF2B5EF4-FFF2-40B4-BE49-F238E27FC236}">
                <a16:creationId xmlns:a16="http://schemas.microsoft.com/office/drawing/2014/main" id="{30F0A3EF-8F07-4A13-9450-82A1BC29EBE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189151" y="2282965"/>
            <a:ext cx="291356" cy="291356"/>
          </a:xfrm>
          <a:prstGeom prst="rect">
            <a:avLst/>
          </a:prstGeom>
        </p:spPr>
      </p:pic>
      <p:sp>
        <p:nvSpPr>
          <p:cNvPr id="54" name="Rectangle 53">
            <a:extLst>
              <a:ext uri="{FF2B5EF4-FFF2-40B4-BE49-F238E27FC236}">
                <a16:creationId xmlns:a16="http://schemas.microsoft.com/office/drawing/2014/main" id="{3E7FD64A-C75A-48DD-85A8-28E3E92F0BF3}"/>
              </a:ext>
            </a:extLst>
          </p:cNvPr>
          <p:cNvSpPr/>
          <p:nvPr/>
        </p:nvSpPr>
        <p:spPr>
          <a:xfrm>
            <a:off x="689256" y="2696081"/>
            <a:ext cx="4119119" cy="732919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IE" sz="1200" dirty="0">
                <a:solidFill>
                  <a:schemeClr val="tx1"/>
                </a:solidFill>
                <a:latin typeface="Century Gothic" panose="020B0502020202020204" pitchFamily="34" charset="0"/>
              </a:rPr>
              <a:t>PERSONAL STORY</a:t>
            </a:r>
          </a:p>
          <a:p>
            <a:r>
              <a:rPr lang="en-IE" sz="800" dirty="0">
                <a:solidFill>
                  <a:schemeClr val="bg1">
                    <a:lumMod val="75000"/>
                  </a:schemeClr>
                </a:solidFill>
                <a:latin typeface="Century Gothic" panose="020B0502020202020204" pitchFamily="34" charset="0"/>
              </a:rPr>
              <a:t>Who is this person? Describe them in a ‘day in the life’ or as an introduction. </a:t>
            </a:r>
          </a:p>
          <a:p>
            <a:endParaRPr lang="en-IE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0971934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226</Words>
  <Application>Microsoft Office PowerPoint</Application>
  <PresentationFormat>Widescreen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 Mac Críosta</dc:creator>
  <cp:lastModifiedBy>Paul Preiss</cp:lastModifiedBy>
  <cp:revision>4</cp:revision>
  <dcterms:created xsi:type="dcterms:W3CDTF">2018-09-27T11:45:31Z</dcterms:created>
  <dcterms:modified xsi:type="dcterms:W3CDTF">2018-10-23T09:24:18Z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FC0C5EEE-9215-4952-A669-4789668950C8</vt:lpwstr>
  </property>
  <property fmtid="{D5CDD505-2E9C-101B-9397-08002B2CF9AE}" pid="3" name="ArticulatePath">
    <vt:lpwstr>PRIVATE BANKING UNBUNDLED</vt:lpwstr>
  </property>
</Properties>
</file>