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2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A66E2-3FFA-4599-8024-4E83BB491B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0301-65A6-4D66-9142-9E3FD64A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8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-SERVICE BLUEPRINT-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1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2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1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0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0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D0AF-C52F-44D7-B12D-F1F1CBD9278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2F09-9671-411F-BA08-FC6D8089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6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F87433-71C0-4038-B5A3-B8B5AD62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D575-617C-4713-9DCF-53E28D64FF34}" type="slidenum">
              <a:rPr lang="en-IE" smtClean="0"/>
              <a:t>1</a:t>
            </a:fld>
            <a:endParaRPr lang="en-IE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D8E291-413E-47BA-9E54-62257F9AD60B}"/>
              </a:ext>
            </a:extLst>
          </p:cNvPr>
          <p:cNvGrpSpPr/>
          <p:nvPr/>
        </p:nvGrpSpPr>
        <p:grpSpPr>
          <a:xfrm>
            <a:off x="287676" y="626724"/>
            <a:ext cx="8383713" cy="5729627"/>
            <a:chOff x="507892" y="959647"/>
            <a:chExt cx="7437911" cy="4849372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A6FA0E5E-15F6-48ED-BC73-B02518B89856}"/>
                </a:ext>
              </a:extLst>
            </p:cNvPr>
            <p:cNvSpPr/>
            <p:nvPr/>
          </p:nvSpPr>
          <p:spPr>
            <a:xfrm>
              <a:off x="2513771" y="2219348"/>
              <a:ext cx="629789" cy="32004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B5D64B10-8DFC-4725-8A60-F000D7BC40B2}"/>
                </a:ext>
              </a:extLst>
            </p:cNvPr>
            <p:cNvSpPr/>
            <p:nvPr/>
          </p:nvSpPr>
          <p:spPr>
            <a:xfrm>
              <a:off x="3746538" y="2212172"/>
              <a:ext cx="629789" cy="32004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BA1B87AE-48AB-4274-AD07-F543B2205828}"/>
                </a:ext>
              </a:extLst>
            </p:cNvPr>
            <p:cNvSpPr/>
            <p:nvPr/>
          </p:nvSpPr>
          <p:spPr>
            <a:xfrm>
              <a:off x="4986579" y="2212172"/>
              <a:ext cx="629789" cy="32004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40D9B61D-F664-4CB4-A3EC-98CA5577DA94}"/>
                </a:ext>
              </a:extLst>
            </p:cNvPr>
            <p:cNvSpPr/>
            <p:nvPr/>
          </p:nvSpPr>
          <p:spPr>
            <a:xfrm>
              <a:off x="6226954" y="2219348"/>
              <a:ext cx="629789" cy="32004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96C4AB05-A350-4C29-9E0C-873D7272ADF0}"/>
                </a:ext>
              </a:extLst>
            </p:cNvPr>
            <p:cNvSpPr/>
            <p:nvPr/>
          </p:nvSpPr>
          <p:spPr>
            <a:xfrm>
              <a:off x="1241255" y="2204996"/>
              <a:ext cx="629789" cy="32004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1236388" y="1260168"/>
              <a:ext cx="6451575" cy="414527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013"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2831650" y="1260247"/>
              <a:ext cx="2428155" cy="566071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75">
                  <a:solidFill>
                    <a:schemeClr val="tx1"/>
                  </a:solidFill>
                  <a:latin typeface="Century Gothic" panose="020B0502020202020204" pitchFamily="34" charset="0"/>
                </a:rPr>
                <a:t>SCENARIO:</a:t>
              </a:r>
            </a:p>
            <a:p>
              <a:r>
                <a:rPr lang="en-IE" sz="45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What is the consumer trying to do?</a:t>
              </a:r>
            </a:p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DB22763-50EA-4DE7-87FF-337D39372145}"/>
                </a:ext>
              </a:extLst>
            </p:cNvPr>
            <p:cNvSpPr/>
            <p:nvPr/>
          </p:nvSpPr>
          <p:spPr>
            <a:xfrm>
              <a:off x="1236384" y="2204997"/>
              <a:ext cx="6451574" cy="634636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591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endParaRPr lang="en-IE" sz="591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lvl="0"/>
              <a:endParaRPr lang="en-IE" sz="45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1203076" y="959647"/>
              <a:ext cx="1936749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013" dirty="0">
                  <a:latin typeface="Century Gothic" panose="020B0502020202020204" pitchFamily="34" charset="0"/>
                </a:rPr>
                <a:t>SERVICE BLUEPRINT CANVAS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6457666" y="972033"/>
              <a:ext cx="600425" cy="2426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450">
                  <a:solidFill>
                    <a:schemeClr val="tx1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7087537" y="972033"/>
              <a:ext cx="600425" cy="2426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45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1143001" y="5573694"/>
              <a:ext cx="562974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450">
                  <a:latin typeface="Century Gothic" panose="020B0502020202020204" pitchFamily="34" charset="0"/>
                </a:rPr>
                <a:t>Designed By: </a:t>
              </a:r>
              <a:r>
                <a:rPr lang="en-IE" sz="450" b="1">
                  <a:latin typeface="Century Gothic" panose="020B0502020202020204" pitchFamily="34" charset="0"/>
                </a:rPr>
                <a:t>Gar Mac </a:t>
              </a:r>
              <a:r>
                <a:rPr lang="en-IE" sz="450" b="1" err="1">
                  <a:latin typeface="Century Gothic" panose="020B0502020202020204" pitchFamily="34" charset="0"/>
                </a:rPr>
                <a:t>Críosta</a:t>
              </a:r>
              <a:r>
                <a:rPr lang="en-IE" sz="450" b="1">
                  <a:latin typeface="Century Gothic" panose="020B0502020202020204" pitchFamily="34" charset="0"/>
                </a:rPr>
                <a:t> Agent and Stephen Dougall</a:t>
              </a:r>
              <a:r>
                <a:rPr lang="en-IE" sz="450">
                  <a:latin typeface="Century Gothic" panose="020B0502020202020204" pitchFamily="34" charset="0"/>
                </a:rPr>
                <a:t> for </a:t>
              </a:r>
              <a:r>
                <a:rPr lang="en-IE" sz="450" b="1">
                  <a:latin typeface="Century Gothic" panose="020B0502020202020204" pitchFamily="34" charset="0"/>
                </a:rPr>
                <a:t>IASA Global</a:t>
              </a:r>
            </a:p>
            <a:p>
              <a:r>
                <a:rPr lang="en-IE" sz="450">
                  <a:latin typeface="Century Gothic" panose="020B0502020202020204" pitchFamily="34" charset="0"/>
                </a:rPr>
                <a:t>This work is licensed under a Creative Commons Attribution-</a:t>
              </a:r>
              <a:r>
                <a:rPr lang="en-IE" sz="450" err="1">
                  <a:latin typeface="Century Gothic" panose="020B0502020202020204" pitchFamily="34" charset="0"/>
                </a:rPr>
                <a:t>ShareAlike</a:t>
              </a:r>
              <a:r>
                <a:rPr lang="en-IE" sz="450">
                  <a:latin typeface="Century Gothic" panose="020B0502020202020204" pitchFamily="34" charset="0"/>
                </a:rPr>
                <a:t> 4.0 International License. http://creativecommons.org/licenses/by-sa/4.0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CEEC0A9-F9C9-4B58-A08D-68BCCE59C120}"/>
                </a:ext>
              </a:extLst>
            </p:cNvPr>
            <p:cNvSpPr/>
            <p:nvPr/>
          </p:nvSpPr>
          <p:spPr>
            <a:xfrm>
              <a:off x="5820724" y="972031"/>
              <a:ext cx="600425" cy="2500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450">
                  <a:solidFill>
                    <a:schemeClr val="tx1"/>
                  </a:solidFill>
                  <a:latin typeface="Century Gothic" panose="020B0502020202020204" pitchFamily="34" charset="0"/>
                </a:rPr>
                <a:t>STAGE #: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91B9BCC-CB7C-4566-A362-6C954BF17FA0}"/>
                </a:ext>
              </a:extLst>
            </p:cNvPr>
            <p:cNvSpPr/>
            <p:nvPr/>
          </p:nvSpPr>
          <p:spPr>
            <a:xfrm>
              <a:off x="4830132" y="966837"/>
              <a:ext cx="942683" cy="2478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450">
                  <a:solidFill>
                    <a:schemeClr val="tx1"/>
                  </a:solidFill>
                  <a:latin typeface="Century Gothic" panose="020B0502020202020204" pitchFamily="34" charset="0"/>
                </a:rPr>
                <a:t>STAGE NAME: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6147D9F-5881-4655-BA6E-AF30A6F36579}"/>
                </a:ext>
              </a:extLst>
            </p:cNvPr>
            <p:cNvSpPr/>
            <p:nvPr/>
          </p:nvSpPr>
          <p:spPr>
            <a:xfrm>
              <a:off x="1236385" y="1256484"/>
              <a:ext cx="1595263" cy="572114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75">
                  <a:solidFill>
                    <a:schemeClr val="tx1"/>
                  </a:solidFill>
                  <a:latin typeface="Century Gothic" panose="020B0502020202020204" pitchFamily="34" charset="0"/>
                </a:rPr>
                <a:t>SERVICE:</a:t>
              </a:r>
            </a:p>
            <a:p>
              <a:r>
                <a:rPr lang="en-IE" sz="45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What service is being offered</a:t>
              </a:r>
            </a:p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EB64FD-8F05-4D58-8CBB-D0F99227BC25}"/>
                </a:ext>
              </a:extLst>
            </p:cNvPr>
            <p:cNvSpPr/>
            <p:nvPr/>
          </p:nvSpPr>
          <p:spPr>
            <a:xfrm>
              <a:off x="5259799" y="1257082"/>
              <a:ext cx="2428154" cy="569235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75">
                  <a:solidFill>
                    <a:schemeClr val="tx1"/>
                  </a:solidFill>
                  <a:latin typeface="Century Gothic" panose="020B0502020202020204" pitchFamily="34" charset="0"/>
                </a:rPr>
                <a:t>OUTCOMES</a:t>
              </a:r>
            </a:p>
            <a:p>
              <a:r>
                <a:rPr lang="en-IE" sz="45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What is the consumer trying to achieve?</a:t>
              </a:r>
            </a:p>
            <a:p>
              <a:r>
                <a:rPr lang="en-IE" sz="45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What does the consumer expect?</a:t>
              </a:r>
            </a:p>
            <a:p>
              <a:r>
                <a:rPr lang="en-IE" sz="45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What does the consumer fear?</a:t>
              </a:r>
            </a:p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1B118A-080F-4370-99BC-D9B79E55B7CA}"/>
                </a:ext>
              </a:extLst>
            </p:cNvPr>
            <p:cNvSpPr/>
            <p:nvPr/>
          </p:nvSpPr>
          <p:spPr>
            <a:xfrm>
              <a:off x="1236380" y="2225538"/>
              <a:ext cx="6156242" cy="22746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59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DF55093-406F-40A8-A898-2654AA8F63C3}"/>
                </a:ext>
              </a:extLst>
            </p:cNvPr>
            <p:cNvSpPr/>
            <p:nvPr/>
          </p:nvSpPr>
          <p:spPr>
            <a:xfrm>
              <a:off x="1241254" y="2839679"/>
              <a:ext cx="6451572" cy="634329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59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138A8CC-0D77-4A51-8803-E16B088CA199}"/>
                </a:ext>
              </a:extLst>
            </p:cNvPr>
            <p:cNvSpPr/>
            <p:nvPr/>
          </p:nvSpPr>
          <p:spPr>
            <a:xfrm>
              <a:off x="1241254" y="3474828"/>
              <a:ext cx="6451572" cy="640618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86EEE1E-3CFF-4D0D-BD26-718CB5F724DA}"/>
                </a:ext>
              </a:extLst>
            </p:cNvPr>
            <p:cNvSpPr/>
            <p:nvPr/>
          </p:nvSpPr>
          <p:spPr>
            <a:xfrm>
              <a:off x="1241254" y="4104934"/>
              <a:ext cx="6451572" cy="646609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80704F7F-EAB6-49F0-A7AF-F501CD0A4C1D}"/>
                </a:ext>
              </a:extLst>
            </p:cNvPr>
            <p:cNvSpPr/>
            <p:nvPr/>
          </p:nvSpPr>
          <p:spPr>
            <a:xfrm rot="5400000">
              <a:off x="6273712" y="3652563"/>
              <a:ext cx="3129221" cy="21496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013">
                  <a:solidFill>
                    <a:schemeClr val="bg1">
                      <a:lumMod val="50000"/>
                    </a:schemeClr>
                  </a:solidFill>
                </a:rPr>
                <a:t>NEXT STAGE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7680051-EAAA-4489-8635-72F89A13CA19}"/>
                </a:ext>
              </a:extLst>
            </p:cNvPr>
            <p:cNvSpPr/>
            <p:nvPr/>
          </p:nvSpPr>
          <p:spPr>
            <a:xfrm>
              <a:off x="1241253" y="4752361"/>
              <a:ext cx="6451572" cy="653078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675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Pil: höger 7">
              <a:extLst>
                <a:ext uri="{FF2B5EF4-FFF2-40B4-BE49-F238E27FC236}">
                  <a16:creationId xmlns:a16="http://schemas.microsoft.com/office/drawing/2014/main" id="{A45027BA-3F16-466E-A4EE-B16B4BCF9A92}"/>
                </a:ext>
              </a:extLst>
            </p:cNvPr>
            <p:cNvSpPr/>
            <p:nvPr/>
          </p:nvSpPr>
          <p:spPr>
            <a:xfrm>
              <a:off x="1300165" y="1862034"/>
              <a:ext cx="6322219" cy="32376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>
                  <a:solidFill>
                    <a:schemeClr val="bg1">
                      <a:lumMod val="50000"/>
                    </a:schemeClr>
                  </a:solidFill>
                </a:rPr>
                <a:t>TIME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521D1E7F-208D-4958-9BEB-880500CB5D69}"/>
                </a:ext>
              </a:extLst>
            </p:cNvPr>
            <p:cNvSpPr/>
            <p:nvPr/>
          </p:nvSpPr>
          <p:spPr>
            <a:xfrm rot="16200000">
              <a:off x="508130" y="2204759"/>
              <a:ext cx="634634" cy="635110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ONLINE/</a:t>
              </a:r>
              <a:b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PHYSICAL EVIDENCE</a:t>
              </a:r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F7F41F07-9644-416F-9B52-74FC6B482E57}"/>
                </a:ext>
              </a:extLst>
            </p:cNvPr>
            <p:cNvSpPr/>
            <p:nvPr/>
          </p:nvSpPr>
          <p:spPr>
            <a:xfrm rot="16200000">
              <a:off x="505698" y="2841828"/>
              <a:ext cx="634634" cy="630242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CONSUMER ACTIONS</a:t>
              </a:r>
            </a:p>
          </p:txBody>
        </p:sp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D5E75562-74B8-498B-8C88-E4D3CD7882BE}"/>
                </a:ext>
              </a:extLst>
            </p:cNvPr>
            <p:cNvSpPr/>
            <p:nvPr/>
          </p:nvSpPr>
          <p:spPr>
            <a:xfrm rot="16200000">
              <a:off x="505697" y="3483007"/>
              <a:ext cx="634634" cy="630242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PROVIDER ON-STAGE/</a:t>
              </a:r>
              <a:b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FRONTSTAGE ACTIONS</a:t>
              </a: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9DDF953E-1E72-4123-B778-C0FE0F9EF891}"/>
                </a:ext>
              </a:extLst>
            </p:cNvPr>
            <p:cNvSpPr/>
            <p:nvPr/>
          </p:nvSpPr>
          <p:spPr>
            <a:xfrm rot="16200000">
              <a:off x="510563" y="4124731"/>
              <a:ext cx="634634" cy="630242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PROVIDER BACK-STAGE ACTIONS</a:t>
              </a:r>
            </a:p>
          </p:txBody>
        </p:sp>
        <p:sp>
          <p:nvSpPr>
            <p:cNvPr id="39" name="Rectangle 24">
              <a:extLst>
                <a:ext uri="{FF2B5EF4-FFF2-40B4-BE49-F238E27FC236}">
                  <a16:creationId xmlns:a16="http://schemas.microsoft.com/office/drawing/2014/main" id="{1D794C2D-3DE5-4053-9DE1-D2AB8E5B0621}"/>
                </a:ext>
              </a:extLst>
            </p:cNvPr>
            <p:cNvSpPr/>
            <p:nvPr/>
          </p:nvSpPr>
          <p:spPr>
            <a:xfrm rot="16200000">
              <a:off x="510563" y="4773001"/>
              <a:ext cx="634634" cy="630242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SUPPORTING</a:t>
              </a:r>
            </a:p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PROCESSES AND SYSTEMS</a:t>
              </a:r>
            </a:p>
          </p:txBody>
        </p:sp>
        <p:pic>
          <p:nvPicPr>
            <p:cNvPr id="44" name="Picture 19">
              <a:extLst>
                <a:ext uri="{FF2B5EF4-FFF2-40B4-BE49-F238E27FC236}">
                  <a16:creationId xmlns:a16="http://schemas.microsoft.com/office/drawing/2014/main" id="{B155C204-6F6F-4E90-A728-6241DDA84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0551" y="5601581"/>
              <a:ext cx="571500" cy="207438"/>
            </a:xfrm>
            <a:prstGeom prst="rect">
              <a:avLst/>
            </a:prstGeom>
          </p:spPr>
        </p:pic>
        <p:pic>
          <p:nvPicPr>
            <p:cNvPr id="45" name="Picture 20">
              <a:extLst>
                <a:ext uri="{FF2B5EF4-FFF2-40B4-BE49-F238E27FC236}">
                  <a16:creationId xmlns:a16="http://schemas.microsoft.com/office/drawing/2014/main" id="{71874025-ADE3-4DA5-B29D-CCE578A8A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11668" y="5601581"/>
              <a:ext cx="884387" cy="20743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9067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Preiss</dc:creator>
  <cp:lastModifiedBy>Paul Preiss</cp:lastModifiedBy>
  <cp:revision>1</cp:revision>
  <dcterms:created xsi:type="dcterms:W3CDTF">2021-05-18T15:55:27Z</dcterms:created>
  <dcterms:modified xsi:type="dcterms:W3CDTF">2021-05-18T15:58:58Z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DCC012FD-84D8-48B4-AEED-B6B3778A77D0</vt:lpwstr>
  </property>
  <property fmtid="{D5CDD505-2E9C-101B-9397-08002B2CF9AE}" pid="3" name="ArticulatePath">
    <vt:lpwstr>Presentation1</vt:lpwstr>
  </property>
</Properties>
</file>