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563A8-465E-47F8-BAD1-73C15335EBD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BB064-A87F-4636-9512-88DE2AE1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9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-TECHNOLOGY TRACKER-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6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8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5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9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3527-A26C-45F7-A2FD-19C9314ED7F9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D0D9-9912-4CC3-B638-DA6372979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6283DEF-F61B-452B-AE6B-F20A257226F9}"/>
              </a:ext>
            </a:extLst>
          </p:cNvPr>
          <p:cNvGrpSpPr/>
          <p:nvPr/>
        </p:nvGrpSpPr>
        <p:grpSpPr>
          <a:xfrm>
            <a:off x="173736" y="210312"/>
            <a:ext cx="8695944" cy="6257806"/>
            <a:chOff x="475907" y="1134652"/>
            <a:chExt cx="8250706" cy="46013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518290" y="1469325"/>
              <a:ext cx="8208323" cy="40493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IE" sz="135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518290" y="1469413"/>
              <a:ext cx="8208323" cy="10282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>
                  <a:solidFill>
                    <a:prstClr val="black"/>
                  </a:solidFill>
                  <a:latin typeface="Century Gothic" panose="020B0502020202020204" pitchFamily="34" charset="0"/>
                </a:rPr>
                <a:t>TECHNOLOGY DESCRIPTION:</a:t>
              </a:r>
            </a:p>
            <a:p>
              <a:pPr defTabSz="685800">
                <a:defRPr/>
              </a:pPr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Description of the technology category, specific technology identified, capabilities provided.</a:t>
              </a: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3E7113-AA4F-4ED3-9C33-78D6F9E041C9}"/>
                </a:ext>
              </a:extLst>
            </p:cNvPr>
            <p:cNvSpPr/>
            <p:nvPr/>
          </p:nvSpPr>
          <p:spPr>
            <a:xfrm>
              <a:off x="518289" y="2504520"/>
              <a:ext cx="8208323" cy="100768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>
                  <a:solidFill>
                    <a:prstClr val="black"/>
                  </a:solidFill>
                  <a:latin typeface="Century Gothic" panose="020B0502020202020204" pitchFamily="34" charset="0"/>
                </a:rPr>
                <a:t>BUSINESS MODEL IMPACT:</a:t>
              </a:r>
            </a:p>
            <a:p>
              <a:pPr defTabSz="685800">
                <a:defRPr/>
              </a:pPr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Describe the potential impact of this technology or type of technology. </a:t>
              </a:r>
            </a:p>
            <a:p>
              <a:pPr defTabSz="685800">
                <a:defRPr/>
              </a:pPr>
              <a:endParaRPr lang="en-IE" sz="60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pPr defTabSz="685800">
                <a:defRPr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DB22763-50EA-4DE7-87FF-337D39372145}"/>
                </a:ext>
              </a:extLst>
            </p:cNvPr>
            <p:cNvSpPr/>
            <p:nvPr/>
          </p:nvSpPr>
          <p:spPr>
            <a:xfrm>
              <a:off x="518289" y="3514725"/>
              <a:ext cx="2620038" cy="10477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ARCHITECTURE COMPONENTS IMPACTED: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architecture components are impacted – application, roadmap, principles, standards, policies. organisation</a:t>
              </a:r>
            </a:p>
            <a:p>
              <a:pPr defTabSz="685800">
                <a:defRPr/>
              </a:pPr>
              <a:endParaRPr lang="en-IE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48EC3B-A9E5-40F2-A6EB-AFBD7D2BB57C}"/>
                </a:ext>
              </a:extLst>
            </p:cNvPr>
            <p:cNvSpPr/>
            <p:nvPr/>
          </p:nvSpPr>
          <p:spPr>
            <a:xfrm>
              <a:off x="518290" y="4560607"/>
              <a:ext cx="4053710" cy="9534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>
                  <a:solidFill>
                    <a:prstClr val="black"/>
                  </a:solidFill>
                  <a:latin typeface="Century Gothic" panose="020B0502020202020204" pitchFamily="34" charset="0"/>
                </a:rPr>
                <a:t>ALTERNATIVES:</a:t>
              </a:r>
            </a:p>
            <a:p>
              <a:pPr defTabSz="685800">
                <a:defRPr/>
              </a:pPr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List existing or other tracked alternatives that could enable the same outcome</a:t>
              </a:r>
            </a:p>
            <a:p>
              <a:pPr defTabSz="685800">
                <a:defRPr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475907" y="1134652"/>
              <a:ext cx="140936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135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TECH TRACKER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E1C475-024E-4BB8-B650-DFD707551E0C}"/>
                </a:ext>
              </a:extLst>
            </p:cNvPr>
            <p:cNvSpPr/>
            <p:nvPr/>
          </p:nvSpPr>
          <p:spPr>
            <a:xfrm>
              <a:off x="2269176" y="1148447"/>
              <a:ext cx="1271749" cy="270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CATEGORY: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FAD61D-AA63-43C0-8D0B-F7343AF8FE55}"/>
                </a:ext>
              </a:extLst>
            </p:cNvPr>
            <p:cNvSpPr/>
            <p:nvPr/>
          </p:nvSpPr>
          <p:spPr>
            <a:xfrm>
              <a:off x="3578390" y="1147171"/>
              <a:ext cx="1271749" cy="270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LIFECYCLE: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7161310" y="1148447"/>
              <a:ext cx="763919" cy="270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DATE IDENTIFIED: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7962693" y="1148446"/>
              <a:ext cx="763919" cy="270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475907" y="5532324"/>
              <a:ext cx="6735588" cy="203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Designed By: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Gar Mac Críosta Agent ∆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for </a:t>
              </a:r>
              <a:r>
                <a:rPr lang="en-IE" sz="600" b="1">
                  <a:solidFill>
                    <a:prstClr val="black"/>
                  </a:solidFill>
                  <a:latin typeface="Century Gothic" panose="020B0502020202020204" pitchFamily="34" charset="0"/>
                </a:rPr>
                <a:t>IASA Global. </a:t>
              </a:r>
            </a:p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This work is licensed under a Creative Commons Attribution-</a:t>
              </a:r>
              <a:r>
                <a:rPr lang="en-IE" sz="600" err="1">
                  <a:solidFill>
                    <a:prstClr val="black"/>
                  </a:solidFill>
                  <a:latin typeface="Century Gothic" panose="020B0502020202020204" pitchFamily="34" charset="0"/>
                </a:rPr>
                <a:t>ShareAlike</a:t>
              </a: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 4.0 International License. http://creativecommons.org/licenses/by-sa/4.0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B843AB-7E1A-4FC0-BC0F-2BD22A0A6A32}"/>
                </a:ext>
              </a:extLst>
            </p:cNvPr>
            <p:cNvSpPr/>
            <p:nvPr/>
          </p:nvSpPr>
          <p:spPr>
            <a:xfrm>
              <a:off x="4572001" y="4560608"/>
              <a:ext cx="4154612" cy="9534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>
                  <a:solidFill>
                    <a:prstClr val="black"/>
                  </a:solidFill>
                  <a:latin typeface="Century Gothic" panose="020B0502020202020204" pitchFamily="34" charset="0"/>
                </a:rPr>
                <a:t>NEXT ACTION:</a:t>
              </a:r>
            </a:p>
            <a:p>
              <a:pPr defTabSz="685800">
                <a:defRPr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57A5C69-E7EB-45B0-BE24-839BFB2568EA}"/>
                </a:ext>
              </a:extLst>
            </p:cNvPr>
            <p:cNvSpPr/>
            <p:nvPr/>
          </p:nvSpPr>
          <p:spPr>
            <a:xfrm>
              <a:off x="4899902" y="1147171"/>
              <a:ext cx="1271749" cy="270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SOURCE: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BFAB9D-38FA-4602-921D-6946327B8C3D}"/>
                </a:ext>
              </a:extLst>
            </p:cNvPr>
            <p:cNvSpPr/>
            <p:nvPr/>
          </p:nvSpPr>
          <p:spPr>
            <a:xfrm>
              <a:off x="3138328" y="3515333"/>
              <a:ext cx="2576715" cy="1046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>
                  <a:solidFill>
                    <a:prstClr val="black"/>
                  </a:solidFill>
                  <a:latin typeface="Century Gothic" panose="020B0502020202020204" pitchFamily="34" charset="0"/>
                </a:rPr>
                <a:t>VALUE EXPERIMENTS:</a:t>
              </a:r>
            </a:p>
            <a:p>
              <a:pPr defTabSz="685800">
                <a:defRPr/>
              </a:pPr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experiments could we run to demonstrate value?</a:t>
              </a:r>
            </a:p>
            <a:p>
              <a:pPr defTabSz="685800">
                <a:defRPr/>
              </a:pPr>
              <a:endParaRPr lang="en-IE" sz="90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FC1267F-9E74-4957-9532-EBAF655C726B}"/>
                </a:ext>
              </a:extLst>
            </p:cNvPr>
            <p:cNvSpPr txBox="1"/>
            <p:nvPr/>
          </p:nvSpPr>
          <p:spPr>
            <a:xfrm>
              <a:off x="7176604" y="1488196"/>
              <a:ext cx="1540517" cy="727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685800">
                <a:defRPr/>
              </a:pPr>
              <a:r>
                <a:rPr lang="en-IE" sz="825" i="1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“Once a new technology rolls over you, if you're not part of the steamroller, you're part of the road”</a:t>
              </a:r>
            </a:p>
            <a:p>
              <a:pPr algn="r" defTabSz="685800">
                <a:defRPr/>
              </a:pPr>
              <a:r>
                <a:rPr lang="en-IE" sz="825" i="1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 </a:t>
              </a:r>
              <a:r>
                <a:rPr lang="en-IE" sz="75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– Stewart Brand</a:t>
              </a:r>
              <a:endParaRPr lang="en-IE" sz="825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2B0EA1D-DBB9-496D-A27E-8B8657966960}"/>
                </a:ext>
              </a:extLst>
            </p:cNvPr>
            <p:cNvSpPr/>
            <p:nvPr/>
          </p:nvSpPr>
          <p:spPr>
            <a:xfrm>
              <a:off x="5715046" y="3513850"/>
              <a:ext cx="3011566" cy="104627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900" i="1">
                  <a:solidFill>
                    <a:prstClr val="black"/>
                  </a:solidFill>
                  <a:latin typeface="Century Gothic" panose="020B0502020202020204" pitchFamily="34" charset="0"/>
                </a:rPr>
                <a:t>TECH CHARACTERISTICS: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D7882B0-1589-45A5-B548-8784D2E25C1E}"/>
                </a:ext>
              </a:extLst>
            </p:cNvPr>
            <p:cNvSpPr/>
            <p:nvPr/>
          </p:nvSpPr>
          <p:spPr>
            <a:xfrm>
              <a:off x="5174103" y="3762801"/>
              <a:ext cx="1848283" cy="698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685800">
                <a:defRPr/>
              </a:pPr>
              <a:r>
                <a:rPr lang="en-IE" sz="788" i="1">
                  <a:solidFill>
                    <a:prstClr val="black"/>
                  </a:solidFill>
                  <a:latin typeface="Century Gothic" panose="020B0502020202020204" pitchFamily="34" charset="0"/>
                </a:rPr>
                <a:t>PHASE OF HYPE CYCLE</a:t>
              </a:r>
            </a:p>
            <a:p>
              <a:pPr algn="r" defTabSz="685800">
                <a:defRPr/>
              </a:pPr>
              <a:endParaRPr lang="en-IE" sz="788" i="1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algn="r" defTabSz="685800">
                <a:defRPr/>
              </a:pPr>
              <a:r>
                <a:rPr lang="en-IE" sz="788" i="1">
                  <a:solidFill>
                    <a:prstClr val="black"/>
                  </a:solidFill>
                  <a:latin typeface="Century Gothic" panose="020B0502020202020204" pitchFamily="34" charset="0"/>
                </a:rPr>
                <a:t>TIME TO VALUE</a:t>
              </a:r>
            </a:p>
            <a:p>
              <a:pPr algn="r" defTabSz="685800">
                <a:defRPr/>
              </a:pPr>
              <a:endParaRPr lang="en-IE" sz="788" i="1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algn="r" defTabSz="685800">
                <a:defRPr/>
              </a:pPr>
              <a:r>
                <a:rPr lang="en-IE" sz="788" i="1">
                  <a:solidFill>
                    <a:prstClr val="black"/>
                  </a:solidFill>
                  <a:latin typeface="Century Gothic" panose="020B0502020202020204" pitchFamily="34" charset="0"/>
                </a:rPr>
                <a:t>TECH MATURITY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82A2CA3-71BE-4A30-B2B0-B1F4B0C2C523}"/>
                </a:ext>
              </a:extLst>
            </p:cNvPr>
            <p:cNvCxnSpPr/>
            <p:nvPr/>
          </p:nvCxnSpPr>
          <p:spPr>
            <a:xfrm>
              <a:off x="6993508" y="3855614"/>
              <a:ext cx="1613123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D7BA77B-5ED0-4A51-992E-2CCDBE6CE61C}"/>
                </a:ext>
              </a:extLst>
            </p:cNvPr>
            <p:cNvCxnSpPr/>
            <p:nvPr/>
          </p:nvCxnSpPr>
          <p:spPr>
            <a:xfrm>
              <a:off x="6993508" y="4095786"/>
              <a:ext cx="1613123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EA4F60A-1850-4E74-AA97-3DB1BD871ED2}"/>
                </a:ext>
              </a:extLst>
            </p:cNvPr>
            <p:cNvSpPr txBox="1"/>
            <p:nvPr/>
          </p:nvSpPr>
          <p:spPr>
            <a:xfrm>
              <a:off x="6927497" y="3723355"/>
              <a:ext cx="298480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start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BFAD049-C9FD-4BCF-8BE6-353C0FDF1198}"/>
                </a:ext>
              </a:extLst>
            </p:cNvPr>
            <p:cNvSpPr txBox="1"/>
            <p:nvPr/>
          </p:nvSpPr>
          <p:spPr>
            <a:xfrm>
              <a:off x="8326359" y="3723863"/>
              <a:ext cx="375424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plateau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72E26A1-0EFF-4CD8-B8F3-FC386718918B}"/>
                </a:ext>
              </a:extLst>
            </p:cNvPr>
            <p:cNvSpPr txBox="1"/>
            <p:nvPr/>
          </p:nvSpPr>
          <p:spPr>
            <a:xfrm>
              <a:off x="6930249" y="3978820"/>
              <a:ext cx="288862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now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457C460-6E85-4D64-AFE7-0B617E4A8940}"/>
                </a:ext>
              </a:extLst>
            </p:cNvPr>
            <p:cNvSpPr txBox="1"/>
            <p:nvPr/>
          </p:nvSpPr>
          <p:spPr>
            <a:xfrm>
              <a:off x="8351003" y="3978820"/>
              <a:ext cx="298480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5-15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B93F5F-0B9B-427C-BC78-A79228481CDB}"/>
                </a:ext>
              </a:extLst>
            </p:cNvPr>
            <p:cNvSpPr txBox="1"/>
            <p:nvPr/>
          </p:nvSpPr>
          <p:spPr>
            <a:xfrm>
              <a:off x="7250989" y="3980592"/>
              <a:ext cx="370614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months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E37EAE-1154-4860-8E4F-709F0F85607B}"/>
                </a:ext>
              </a:extLst>
            </p:cNvPr>
            <p:cNvSpPr txBox="1"/>
            <p:nvPr/>
          </p:nvSpPr>
          <p:spPr>
            <a:xfrm>
              <a:off x="7619695" y="3981172"/>
              <a:ext cx="268022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1-3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9F64CA-2C51-499C-A93B-B36DFD417E4D}"/>
                </a:ext>
              </a:extLst>
            </p:cNvPr>
            <p:cNvSpPr txBox="1"/>
            <p:nvPr/>
          </p:nvSpPr>
          <p:spPr>
            <a:xfrm>
              <a:off x="7980218" y="3978820"/>
              <a:ext cx="268022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3-5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9E6979F-83A7-4658-B883-D2546E116A23}"/>
                </a:ext>
              </a:extLst>
            </p:cNvPr>
            <p:cNvCxnSpPr/>
            <p:nvPr/>
          </p:nvCxnSpPr>
          <p:spPr>
            <a:xfrm>
              <a:off x="6993508" y="4344633"/>
              <a:ext cx="1613123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6C14E06-2633-4DF6-84B6-7BAD01C6439F}"/>
                </a:ext>
              </a:extLst>
            </p:cNvPr>
            <p:cNvSpPr txBox="1"/>
            <p:nvPr/>
          </p:nvSpPr>
          <p:spPr>
            <a:xfrm>
              <a:off x="6935321" y="4219498"/>
              <a:ext cx="271228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low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8C81986-6526-4405-9ADA-6F3C04A0D81B}"/>
                </a:ext>
              </a:extLst>
            </p:cNvPr>
            <p:cNvSpPr txBox="1"/>
            <p:nvPr/>
          </p:nvSpPr>
          <p:spPr>
            <a:xfrm>
              <a:off x="8321851" y="4220005"/>
              <a:ext cx="367408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mature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023205-F1F7-4B54-A1BD-9F41481715C3}"/>
                </a:ext>
              </a:extLst>
            </p:cNvPr>
            <p:cNvGrpSpPr/>
            <p:nvPr/>
          </p:nvGrpSpPr>
          <p:grpSpPr>
            <a:xfrm>
              <a:off x="7539946" y="2559337"/>
              <a:ext cx="994025" cy="546929"/>
              <a:chOff x="7084031" y="2434975"/>
              <a:chExt cx="1325367" cy="72923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269BCC8-C273-4297-A384-36D1A626073A}"/>
                  </a:ext>
                </a:extLst>
              </p:cNvPr>
              <p:cNvSpPr/>
              <p:nvPr/>
            </p:nvSpPr>
            <p:spPr>
              <a:xfrm>
                <a:off x="7084031" y="2434975"/>
                <a:ext cx="1325367" cy="72863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B23E64B3-9017-4D29-B2BC-AAD13415242D}"/>
                  </a:ext>
                </a:extLst>
              </p:cNvPr>
              <p:cNvSpPr/>
              <p:nvPr/>
            </p:nvSpPr>
            <p:spPr>
              <a:xfrm>
                <a:off x="7084031" y="2948510"/>
                <a:ext cx="667822" cy="2151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9D1B309C-82F6-4330-83E0-DF95B9247422}"/>
                  </a:ext>
                </a:extLst>
              </p:cNvPr>
              <p:cNvSpPr/>
              <p:nvPr/>
            </p:nvSpPr>
            <p:spPr>
              <a:xfrm>
                <a:off x="7741575" y="2949112"/>
                <a:ext cx="667822" cy="21510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BD761A6-FB46-40A7-9D9C-EF8976557CDC}"/>
                  </a:ext>
                </a:extLst>
              </p:cNvPr>
              <p:cNvSpPr/>
              <p:nvPr/>
            </p:nvSpPr>
            <p:spPr>
              <a:xfrm>
                <a:off x="7358064" y="2436027"/>
                <a:ext cx="215671" cy="25962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54EF813-5B89-40E3-9994-CD334FFBD1FF}"/>
                  </a:ext>
                </a:extLst>
              </p:cNvPr>
              <p:cNvSpPr/>
              <p:nvPr/>
            </p:nvSpPr>
            <p:spPr>
              <a:xfrm>
                <a:off x="7358063" y="2686109"/>
                <a:ext cx="215671" cy="25962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A7596C70-D5D9-4960-BB84-50548D070F3F}"/>
                  </a:ext>
                </a:extLst>
              </p:cNvPr>
              <p:cNvSpPr/>
              <p:nvPr/>
            </p:nvSpPr>
            <p:spPr>
              <a:xfrm>
                <a:off x="7883770" y="2435232"/>
                <a:ext cx="215671" cy="25962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8158C3E-1249-436A-81FE-A10804392EEE}"/>
                  </a:ext>
                </a:extLst>
              </p:cNvPr>
              <p:cNvSpPr/>
              <p:nvPr/>
            </p:nvSpPr>
            <p:spPr>
              <a:xfrm>
                <a:off x="7883769" y="2686483"/>
                <a:ext cx="215671" cy="25962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Segoe UI"/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1A7A74-A6E4-4054-A50B-9A0A374FA2A9}"/>
                </a:ext>
              </a:extLst>
            </p:cNvPr>
            <p:cNvSpPr/>
            <p:nvPr/>
          </p:nvSpPr>
          <p:spPr>
            <a:xfrm>
              <a:off x="7499244" y="3112956"/>
              <a:ext cx="10939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60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Indicate where in the business model this technology could impact</a:t>
              </a:r>
              <a:endParaRPr lang="en-IE" sz="1350">
                <a:solidFill>
                  <a:prstClr val="black"/>
                </a:solidFill>
                <a:latin typeface="Segoe UI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C403065-7B97-4139-BBB7-8BF56E9A6935}"/>
                </a:ext>
              </a:extLst>
            </p:cNvPr>
            <p:cNvSpPr txBox="1"/>
            <p:nvPr/>
          </p:nvSpPr>
          <p:spPr>
            <a:xfrm>
              <a:off x="7633084" y="3726856"/>
              <a:ext cx="306494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peak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737F9BC-18E2-4294-BA80-403039DDBD3E}"/>
                </a:ext>
              </a:extLst>
            </p:cNvPr>
            <p:cNvSpPr txBox="1"/>
            <p:nvPr/>
          </p:nvSpPr>
          <p:spPr>
            <a:xfrm>
              <a:off x="7991917" y="3727375"/>
              <a:ext cx="351378" cy="161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450" i="1">
                  <a:solidFill>
                    <a:prstClr val="black"/>
                  </a:solidFill>
                  <a:latin typeface="Segoe UI"/>
                </a:rPr>
                <a:t>trough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9739C85-5117-46B5-9D52-519E665258BE}"/>
                </a:ext>
              </a:extLst>
            </p:cNvPr>
            <p:cNvSpPr/>
            <p:nvPr/>
          </p:nvSpPr>
          <p:spPr>
            <a:xfrm>
              <a:off x="5904855" y="1513635"/>
              <a:ext cx="1271749" cy="9505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MAJOR VENDORS: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793BB10-6D68-4058-8AD6-6FD0DE95ABFD}"/>
                </a:ext>
              </a:extLst>
            </p:cNvPr>
            <p:cNvSpPr/>
            <p:nvPr/>
          </p:nvSpPr>
          <p:spPr>
            <a:xfrm>
              <a:off x="4591884" y="1507618"/>
              <a:ext cx="1271749" cy="9505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LICENSING MODEL: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355C221-CD2A-4A44-8704-B4A0619F2E3A}"/>
                </a:ext>
              </a:extLst>
            </p:cNvPr>
            <p:cNvSpPr/>
            <p:nvPr/>
          </p:nvSpPr>
          <p:spPr>
            <a:xfrm>
              <a:off x="5905492" y="2552488"/>
              <a:ext cx="1271749" cy="8806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>
                  <a:solidFill>
                    <a:prstClr val="black"/>
                  </a:solidFill>
                  <a:latin typeface="Century Gothic" panose="020B0502020202020204" pitchFamily="34" charset="0"/>
                </a:rPr>
                <a:t>BUSINESS TRANSACTIONS: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17069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Preiss</dc:creator>
  <cp:lastModifiedBy>Paul Preiss</cp:lastModifiedBy>
  <cp:revision>1</cp:revision>
  <dcterms:created xsi:type="dcterms:W3CDTF">2021-06-03T11:57:40Z</dcterms:created>
  <dcterms:modified xsi:type="dcterms:W3CDTF">2021-06-03T11:58:03Z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4367498F-E5B1-4514-9E82-4A484DFBC294</vt:lpwstr>
  </property>
  <property fmtid="{D5CDD505-2E9C-101B-9397-08002B2CF9AE}" pid="3" name="ArticulatePath">
    <vt:lpwstr>Presentation2</vt:lpwstr>
  </property>
</Properties>
</file>